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65" r:id="rId5"/>
    <p:sldId id="312" r:id="rId6"/>
    <p:sldId id="310" r:id="rId7"/>
    <p:sldId id="320" r:id="rId8"/>
    <p:sldId id="323" r:id="rId9"/>
    <p:sldId id="325" r:id="rId10"/>
    <p:sldId id="322" r:id="rId11"/>
    <p:sldId id="324" r:id="rId12"/>
    <p:sldId id="329" r:id="rId13"/>
    <p:sldId id="330" r:id="rId14"/>
    <p:sldId id="331" r:id="rId15"/>
    <p:sldId id="316" r:id="rId16"/>
    <p:sldId id="319" r:id="rId17"/>
    <p:sldId id="332" r:id="rId18"/>
  </p:sldIdLst>
  <p:sldSz cx="12188825" cy="6858000"/>
  <p:notesSz cx="6858000" cy="9144000"/>
  <p:custDataLst>
    <p:tags r:id="rId21"/>
  </p:custDataLst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8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29" autoAdjust="0"/>
  </p:normalViewPr>
  <p:slideViewPr>
    <p:cSldViewPr showGuides="1">
      <p:cViewPr varScale="1">
        <p:scale>
          <a:sx n="82" d="100"/>
          <a:sy n="82" d="100"/>
        </p:scale>
        <p:origin x="720" y="62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90" d="100"/>
          <a:sy n="90" d="100"/>
        </p:scale>
        <p:origin x="377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tags" Target="tags/tag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полнитель верхнего колонтитула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868A5074-CE0D-4554-A997-CC9160940530}" type="datetime1">
              <a:rPr lang="ru-RU" smtClean="0"/>
              <a:pPr algn="r" rtl="0"/>
              <a:t>08.03.2021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fld id="{D9F912AB-2776-42F2-A957-313FC7EFEDB9}" type="slidenum">
              <a:rPr lang="ru-RU" smtClean="0"/>
              <a:pPr algn="r" rtl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e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jpeg>
</file>

<file path=ppt/media/image18.jpeg>
</file>

<file path=ppt/media/image2.jpg>
</file>

<file path=ppt/media/image3.png>
</file>

<file path=ppt/media/image4.jpg>
</file>

<file path=ppt/media/image5.pn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полнитель верхнего колонтитула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rtl="0">
              <a:defRPr sz="1200"/>
            </a:lvl1pPr>
          </a:lstStyle>
          <a:p>
            <a:fld id="{4AE0CC78-488A-4892-9E55-EA2E7FA7AD95}" type="datetime1">
              <a:rPr lang="ru-RU" smtClean="0"/>
              <a:pPr/>
              <a:t>08.03.2021</a:t>
            </a:fld>
            <a:endParaRPr lang="ru-RU" dirty="0"/>
          </a:p>
        </p:txBody>
      </p:sp>
      <p:sp>
        <p:nvSpPr>
          <p:cNvPr id="4" name="Образ слайда 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dirty="0"/>
          </a:p>
        </p:txBody>
      </p:sp>
      <p:sp>
        <p:nvSpPr>
          <p:cNvPr id="5" name="Заполнитель заметок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dirty="0"/>
              <a:t>Образец текста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sp>
        <p:nvSpPr>
          <p:cNvPr id="6" name="Заполнитель нижнего колонтитула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rtl="0">
              <a:defRPr sz="1200"/>
            </a:lvl1pPr>
          </a:lstStyle>
          <a:p>
            <a:fld id="{F93199CD-3E1B-4AE6-990F-76F925F5EA9F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rtlCol="0" anchor="b">
            <a:normAutofit/>
          </a:bodyPr>
          <a:lstStyle>
            <a:lvl1pPr algn="l" rtl="0"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ru-RU"/>
              <a:t>Образец подзаголовка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1A680347-8CB2-4BC6-9CD2-ABDD556782DE}" type="datetime1">
              <a:rPr lang="ru-RU" smtClean="0"/>
              <a:pPr/>
              <a:t>08.03.2021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 rtlCol="0"/>
          <a:lstStyle>
            <a:lvl1pPr rtl="0">
              <a:defRPr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29032FF7-F906-4C17-885C-6356C5B13C33}" type="datetime1">
              <a:rPr lang="ru-RU" smtClean="0"/>
              <a:pPr/>
              <a:t>08.03.2021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5pPr algn="l" rtl="0">
              <a:defRPr/>
            </a:lvl5pPr>
            <a:lvl6pPr algn="l" rtl="0">
              <a:defRPr/>
            </a:lvl6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E08C5DC-7690-41E4-921F-0CCD86F95B69}" type="datetime1">
              <a:rPr lang="ru-RU" smtClean="0"/>
              <a:pPr/>
              <a:t>08.03.2021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rtlCol="0" anchor="b">
            <a:normAutofit/>
          </a:bodyPr>
          <a:lstStyle>
            <a:lvl1pPr algn="l" rtl="0">
              <a:lnSpc>
                <a:spcPct val="80000"/>
              </a:lnSpc>
              <a:defRPr sz="4800" b="0" cap="none" baseline="0"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Замещающий текст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rtlCol="0" anchor="t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l" rtl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F175A814-E90F-481F-9D66-10F3829730B9}" type="datetime1">
              <a:rPr lang="ru-RU" smtClean="0"/>
              <a:pPr/>
              <a:t>08.03.2021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r>
              <a:rPr lang="ru-RU" dirty="0"/>
              <a:t>​</a:t>
            </a:r>
            <a:fld id="{37209019-E585-49FC-B62B-4F8E88B75BBF}" type="datetime1">
              <a:rPr lang="ru-RU" smtClean="0"/>
              <a:pPr/>
              <a:t>08.03.2021</a:t>
            </a:fld>
            <a:r>
              <a:rPr lang="ru-RU" dirty="0"/>
              <a:t>​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l" rtl="0">
              <a:defRPr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rtlCol="0" anchor="ctr">
            <a:noAutofit/>
          </a:bodyPr>
          <a:lstStyle>
            <a:lvl1pPr marL="0" indent="0" algn="l" rtl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rtlCol="0" anchor="ctr">
            <a:noAutofit/>
          </a:bodyPr>
          <a:lstStyle>
            <a:lvl1pPr marL="0" indent="0" algn="l" rtl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F9553319-FCD4-4339-95E3-CA608CFF30E2}" type="datetime1">
              <a:rPr lang="ru-RU" smtClean="0"/>
              <a:pPr/>
              <a:t>08.03.2021</a:t>
            </a:fld>
            <a:endParaRPr lang="ru-RU" dirty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AEE4BD36-0D92-42E0-A6BC-3DE49444FD88}" type="datetime1">
              <a:rPr lang="ru-RU" smtClean="0"/>
              <a:pPr/>
              <a:t>08.03.2021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33AA0470-602E-4818-A25C-047C8515CFC6}" type="datetime1">
              <a:rPr lang="ru-RU" smtClean="0"/>
              <a:pPr/>
              <a:t>08.03.2021</a:t>
            </a:fld>
            <a:endParaRPr lang="ru-RU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rtlCol="0" anchor="b">
            <a:noAutofit/>
          </a:bodyPr>
          <a:lstStyle>
            <a:lvl1pPr algn="l" rtl="0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 rtlCol="0">
            <a:normAutofit/>
          </a:bodyPr>
          <a:lstStyle>
            <a:lvl1pPr marL="0" indent="0" algn="l" rtl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 algn="l" rtl="0">
              <a:buNone/>
              <a:defRPr sz="1200"/>
            </a:lvl2pPr>
            <a:lvl3pPr marL="914400" indent="0" algn="l" rtl="0">
              <a:buNone/>
              <a:defRPr sz="1000"/>
            </a:lvl3pPr>
            <a:lvl4pPr marL="1371600" indent="0" algn="l" rtl="0">
              <a:buNone/>
              <a:defRPr sz="900"/>
            </a:lvl4pPr>
            <a:lvl5pPr marL="1828800" indent="0" algn="l" rtl="0">
              <a:buNone/>
              <a:defRPr sz="900"/>
            </a:lvl5pPr>
            <a:lvl6pPr marL="2286000" indent="0" algn="l" rtl="0">
              <a:buNone/>
              <a:defRPr sz="900"/>
            </a:lvl6pPr>
            <a:lvl7pPr marL="2743200" indent="0" algn="l" rtl="0">
              <a:buNone/>
              <a:defRPr sz="900"/>
            </a:lvl7pPr>
            <a:lvl8pPr marL="3200400" indent="0" algn="l" rtl="0">
              <a:buNone/>
              <a:defRPr sz="900"/>
            </a:lvl8pPr>
            <a:lvl9pPr marL="3657600" indent="0" algn="l" rtl="0">
              <a:buNone/>
              <a:defRPr sz="900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9B9837FC-FBB6-4C6B-A6BE-B70FBC32743C}" type="datetime1">
              <a:rPr lang="ru-RU" smtClean="0"/>
              <a:pPr/>
              <a:t>08.03.2021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 rtlCol="0">
            <a:normAutofit/>
          </a:bodyPr>
          <a:lstStyle>
            <a:lvl1pPr marL="0" indent="0" algn="ctr" rtl="0">
              <a:buNone/>
              <a:defRPr sz="2400"/>
            </a:lvl1pPr>
            <a:lvl2pPr marL="457200" indent="0" algn="l" rtl="0">
              <a:buNone/>
              <a:defRPr sz="2800"/>
            </a:lvl2pPr>
            <a:lvl3pPr marL="914400" indent="0" algn="l" rtl="0">
              <a:buNone/>
              <a:defRPr sz="2400"/>
            </a:lvl3pPr>
            <a:lvl4pPr marL="1371600" indent="0" algn="l" rtl="0">
              <a:buNone/>
              <a:defRPr sz="2000"/>
            </a:lvl4pPr>
            <a:lvl5pPr marL="1828800" indent="0" algn="l" rtl="0">
              <a:buNone/>
              <a:defRPr sz="2000"/>
            </a:lvl5pPr>
            <a:lvl6pPr marL="2286000" indent="0" algn="l" rtl="0">
              <a:buNone/>
              <a:defRPr sz="2000"/>
            </a:lvl6pPr>
            <a:lvl7pPr marL="2743200" indent="0" algn="l" rtl="0">
              <a:buNone/>
              <a:defRPr sz="2000"/>
            </a:lvl7pPr>
            <a:lvl8pPr marL="3200400" indent="0" algn="l" rtl="0">
              <a:buNone/>
              <a:defRPr sz="2000"/>
            </a:lvl8pPr>
            <a:lvl9pPr marL="3657600" indent="0" algn="l" rtl="0">
              <a:buNone/>
              <a:defRPr sz="2000"/>
            </a:lvl9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rtlCol="0" anchor="b">
            <a:normAutofit/>
          </a:bodyPr>
          <a:lstStyle>
            <a:lvl1pPr algn="l" rtl="0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 rtlCol="0">
            <a:normAutofit/>
          </a:bodyPr>
          <a:lstStyle>
            <a:lvl1pPr marL="0" indent="0" algn="l" rtl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 algn="l" rtl="0">
              <a:buNone/>
              <a:defRPr sz="1200"/>
            </a:lvl2pPr>
            <a:lvl3pPr marL="914400" indent="0" algn="l" rtl="0">
              <a:buNone/>
              <a:defRPr sz="1000"/>
            </a:lvl3pPr>
            <a:lvl4pPr marL="1371600" indent="0" algn="l" rtl="0">
              <a:buNone/>
              <a:defRPr sz="900"/>
            </a:lvl4pPr>
            <a:lvl5pPr marL="1828800" indent="0" algn="l" rtl="0">
              <a:buNone/>
              <a:defRPr sz="900"/>
            </a:lvl5pPr>
            <a:lvl6pPr marL="2286000" indent="0" algn="l" rtl="0">
              <a:buNone/>
              <a:defRPr sz="900"/>
            </a:lvl6pPr>
            <a:lvl7pPr marL="2743200" indent="0" algn="l" rtl="0">
              <a:buNone/>
              <a:defRPr sz="900"/>
            </a:lvl7pPr>
            <a:lvl8pPr marL="3200400" indent="0" algn="l" rtl="0">
              <a:buNone/>
              <a:defRPr sz="900"/>
            </a:lvl8pPr>
            <a:lvl9pPr marL="3657600" indent="0" algn="l" rtl="0">
              <a:buNone/>
              <a:defRPr sz="900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6DD946C2-3993-4E07-A8EC-429B93E58A31}" type="datetime1">
              <a:rPr lang="ru-RU" smtClean="0"/>
              <a:pPr/>
              <a:t>08.03.2021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полнитель заголовка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ru-RU" dirty="0"/>
              <a:t>Образец заголовка</a:t>
            </a:r>
          </a:p>
        </p:txBody>
      </p:sp>
      <p:sp>
        <p:nvSpPr>
          <p:cNvPr id="3" name="Замещающий текст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dirty="0"/>
              <a:t>Образец текста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rtl="0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B5FE10-96C7-4D4D-AAC7-3367C5776B31}" type="datetime1">
              <a:rPr lang="ru-RU" smtClean="0"/>
              <a:pPr/>
              <a:t>08.03.2021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rtl="0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rtl="0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ru.wikipedia.org/wiki/%D0%A4%D1%80%D0%B5%D0%B7%D0%B0" TargetMode="External"/><Relationship Id="rId2" Type="http://schemas.openxmlformats.org/officeDocument/2006/relationships/hyperlink" Target="https://ru.wikipedia.org/w/index.php?title=%D0%9F%D0%B0%D0%B7_(%D1%82%D0%B5%D1%85%D0%BD%D0%B8%D0%BA%D0%B0)&amp;action=edit&amp;redlink=1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 2"/>
          <p:cNvSpPr>
            <a:spLocks noGrp="1"/>
          </p:cNvSpPr>
          <p:nvPr>
            <p:ph type="ctrTitle"/>
          </p:nvPr>
        </p:nvSpPr>
        <p:spPr>
          <a:xfrm>
            <a:off x="621804" y="1910198"/>
            <a:ext cx="8673010" cy="2895600"/>
          </a:xfrm>
        </p:spPr>
        <p:txBody>
          <a:bodyPr rtlCol="0"/>
          <a:lstStyle/>
          <a:p>
            <a:pPr rtl="0"/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Skolkovo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Junior Challenge.</a:t>
            </a:r>
            <a:br>
              <a:rPr lang="en-US" dirty="0"/>
            </a:br>
            <a:r>
              <a:rPr lang="ru-RU" b="1" dirty="0" err="1"/>
              <a:t>Промтех</a:t>
            </a:r>
            <a:r>
              <a:rPr lang="ru-RU" b="1" dirty="0"/>
              <a:t>. </a:t>
            </a:r>
            <a:r>
              <a:rPr lang="ru-RU" b="1" dirty="0" err="1"/>
              <a:t>Кубсаты</a:t>
            </a:r>
            <a:r>
              <a:rPr lang="ru-RU" dirty="0"/>
              <a:t>.</a:t>
            </a:r>
          </a:p>
        </p:txBody>
      </p:sp>
      <p:sp>
        <p:nvSpPr>
          <p:cNvPr id="4" name="Подзаголовок 3"/>
          <p:cNvSpPr>
            <a:spLocks noGrp="1"/>
          </p:cNvSpPr>
          <p:nvPr>
            <p:ph type="subTitle" idx="1"/>
          </p:nvPr>
        </p:nvSpPr>
        <p:spPr>
          <a:xfrm>
            <a:off x="621804" y="5013176"/>
            <a:ext cx="9997751" cy="1219200"/>
          </a:xfrm>
        </p:spPr>
        <p:txBody>
          <a:bodyPr rtlCol="0"/>
          <a:lstStyle/>
          <a:p>
            <a:pPr rtl="0"/>
            <a:r>
              <a:rPr lang="ru-RU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Команда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“Los Beatles”</a:t>
            </a:r>
          </a:p>
          <a:p>
            <a:pPr rtl="0"/>
            <a:r>
              <a:rPr lang="ru-RU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Мацаль</a:t>
            </a:r>
            <a:r>
              <a:rPr lang="ru-RU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Ева, </a:t>
            </a:r>
            <a:r>
              <a:rPr lang="ru-RU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Турейский</a:t>
            </a:r>
            <a:r>
              <a:rPr lang="ru-RU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Леонид, </a:t>
            </a:r>
          </a:p>
          <a:p>
            <a:pPr rtl="0"/>
            <a:r>
              <a:rPr lang="ru-RU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Севрюк</a:t>
            </a:r>
            <a:r>
              <a:rPr lang="ru-RU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Даниил, </a:t>
            </a:r>
            <a:r>
              <a:rPr lang="ru-RU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степанюк</a:t>
            </a:r>
            <a:r>
              <a:rPr lang="ru-RU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Аврора</a:t>
            </a:r>
          </a:p>
        </p:txBody>
      </p:sp>
      <p:pic>
        <p:nvPicPr>
          <p:cNvPr id="1032" name="Picture 8" descr="https://neopulse.ru/upload/clients/logo-skolkovo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780" y="307764"/>
            <a:ext cx="2496032" cy="1744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s://sun9-45.userapi.com/impf/qo8UjwaMgNVo7vcK6llpDId45_3LIDtwGNp8xQ/0BFxB8lQ4YI.jpg?size=1280x1148&amp;quality=96&amp;sign=1c36e1b9e780f2b3ceb430039b0e1a50&amp;type=album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23" t="3056" r="1319" b="1779"/>
          <a:stretch/>
        </p:blipFill>
        <p:spPr bwMode="auto">
          <a:xfrm>
            <a:off x="2998068" y="339041"/>
            <a:ext cx="1815667" cy="1713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250DF71-FFE0-4CCF-BD61-B57589680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9836" y="294928"/>
            <a:ext cx="8999985" cy="1083568"/>
          </a:xfrm>
        </p:spPr>
        <p:txBody>
          <a:bodyPr anchor="b">
            <a:normAutofit/>
          </a:bodyPr>
          <a:lstStyle/>
          <a:p>
            <a:r>
              <a:rPr lang="ru-RU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Экономический расчет по выявленным ключевым характеристикам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078A2F8-CFD8-4B53-9F9D-5D92A5D0E3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09836" y="2457263"/>
            <a:ext cx="5904656" cy="2735561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ru-RU" sz="2000" dirty="0"/>
              <a:t>Мы выбрали алюминий Д16Т, как основу для корпуса </a:t>
            </a:r>
            <a:r>
              <a:rPr lang="ru-RU" sz="2000" dirty="0" err="1"/>
              <a:t>кубсата</a:t>
            </a:r>
            <a:r>
              <a:rPr lang="ru-RU" sz="2000" dirty="0"/>
              <a:t>, потому что у него: стабильная структура, высокие прочные характеристики, он легче остальных стальных изделий и повышенное сопротивление микроскопической деформации в процессе эксплуатации.  Покупка металла, его обработка и найм человека для литья корпуса обходиться примерно в 1200 рублей.</a:t>
            </a:r>
          </a:p>
          <a:p>
            <a:pPr marL="0" indent="0">
              <a:buNone/>
            </a:pPr>
            <a:endParaRPr lang="ru-RU" sz="1500" dirty="0"/>
          </a:p>
        </p:txBody>
      </p:sp>
      <p:pic>
        <p:nvPicPr>
          <p:cNvPr id="7" name="Рисунок 6" descr="Изображение выглядит как посуда&#10;&#10;Автоматически созданное описание">
            <a:extLst>
              <a:ext uri="{FF2B5EF4-FFF2-40B4-BE49-F238E27FC236}">
                <a16:creationId xmlns:a16="http://schemas.microsoft.com/office/drawing/2014/main" id="{BC944053-6FFF-4B45-91E7-828B27B611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8548" y="1628800"/>
            <a:ext cx="4392488" cy="4392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107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A627C467-08C9-4171-A626-00691871CB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9796" y="1322766"/>
            <a:ext cx="5904656" cy="4212468"/>
          </a:xfrm>
        </p:spPr>
        <p:txBody>
          <a:bodyPr/>
          <a:lstStyle/>
          <a:p>
            <a:r>
              <a:rPr lang="ru-RU" sz="2000" dirty="0"/>
              <a:t> Так же мы выбрали именно такие служебные системы потому, что они являются основными составляющими </a:t>
            </a:r>
            <a:r>
              <a:rPr lang="ru-RU" sz="2000" dirty="0" err="1"/>
              <a:t>кубсата</a:t>
            </a:r>
            <a:r>
              <a:rPr lang="ru-RU" sz="2000" dirty="0"/>
              <a:t> и более выгодными. Общая стоимость служебных систем обойдется в 3219290 рублей.</a:t>
            </a:r>
          </a:p>
          <a:p>
            <a:r>
              <a:rPr lang="ru-RU" sz="2000" dirty="0"/>
              <a:t>Стоимость блока оценивается в 753100 рублей. Стоимость полосы пропускания в месяц обходится в 260530 рублей. Цена транспортировки и отправки в космос составляет около 1118300 рублей. </a:t>
            </a:r>
          </a:p>
          <a:p>
            <a:r>
              <a:rPr lang="ru-RU" sz="2000" dirty="0"/>
              <a:t>Таким образом полная стоимость сборки и запуска </a:t>
            </a:r>
            <a:r>
              <a:rPr lang="ru-RU" sz="2000" dirty="0" err="1"/>
              <a:t>кубсат</a:t>
            </a:r>
            <a:r>
              <a:rPr lang="ru-RU" sz="2000" dirty="0"/>
              <a:t> в космос оценивается в 5352425 рублей.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946608A-1124-4F0D-9CC2-399970610F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4763" y="755817"/>
            <a:ext cx="5094856" cy="5346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791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90506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Рисунок 1"/>
          <p:cNvSpPr>
            <a:spLocks noGrp="1"/>
          </p:cNvSpPr>
          <p:nvPr>
            <p:ph type="pic" idx="1"/>
          </p:nvPr>
        </p:nvSpPr>
        <p:spPr/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Текст 3"/>
          <p:cNvSpPr>
            <a:spLocks noGrp="1"/>
          </p:cNvSpPr>
          <p:nvPr>
            <p:ph type="body" sz="half" idx="2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08506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CCA3673-0566-4EEA-B040-4B3B2E3660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5860" y="2348880"/>
            <a:ext cx="8701606" cy="1600200"/>
          </a:xfrm>
        </p:spPr>
        <p:txBody>
          <a:bodyPr/>
          <a:lstStyle/>
          <a:p>
            <a:r>
              <a:rPr lang="ru-RU" dirty="0"/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2161043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 descr="https://sun9-50.userapi.com/impf/c845421/v845421639/1c8af0/vo_6ojUpGYo.jpg?size=810x1080&amp;quality=96&amp;sign=a19a31627298ec9470cdc671ca0cf7a2&amp;type=album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93" r="4881" b="32581"/>
          <a:stretch/>
        </p:blipFill>
        <p:spPr bwMode="auto">
          <a:xfrm>
            <a:off x="8885939" y="1484772"/>
            <a:ext cx="2093461" cy="2375322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Полилиния 17"/>
          <p:cNvSpPr/>
          <p:nvPr/>
        </p:nvSpPr>
        <p:spPr>
          <a:xfrm>
            <a:off x="3403968" y="4575267"/>
            <a:ext cx="2444561" cy="2016252"/>
          </a:xfrm>
          <a:custGeom>
            <a:avLst/>
            <a:gdLst>
              <a:gd name="connsiteX0" fmla="*/ 0 w 2444561"/>
              <a:gd name="connsiteY0" fmla="*/ 201625 h 2016252"/>
              <a:gd name="connsiteX1" fmla="*/ 201625 w 2444561"/>
              <a:gd name="connsiteY1" fmla="*/ 0 h 2016252"/>
              <a:gd name="connsiteX2" fmla="*/ 2242936 w 2444561"/>
              <a:gd name="connsiteY2" fmla="*/ 0 h 2016252"/>
              <a:gd name="connsiteX3" fmla="*/ 2444561 w 2444561"/>
              <a:gd name="connsiteY3" fmla="*/ 201625 h 2016252"/>
              <a:gd name="connsiteX4" fmla="*/ 2444561 w 2444561"/>
              <a:gd name="connsiteY4" fmla="*/ 1814627 h 2016252"/>
              <a:gd name="connsiteX5" fmla="*/ 2242936 w 2444561"/>
              <a:gd name="connsiteY5" fmla="*/ 2016252 h 2016252"/>
              <a:gd name="connsiteX6" fmla="*/ 201625 w 2444561"/>
              <a:gd name="connsiteY6" fmla="*/ 2016252 h 2016252"/>
              <a:gd name="connsiteX7" fmla="*/ 0 w 2444561"/>
              <a:gd name="connsiteY7" fmla="*/ 1814627 h 2016252"/>
              <a:gd name="connsiteX8" fmla="*/ 0 w 2444561"/>
              <a:gd name="connsiteY8" fmla="*/ 201625 h 201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4561" h="2016252">
                <a:moveTo>
                  <a:pt x="0" y="201625"/>
                </a:moveTo>
                <a:cubicBezTo>
                  <a:pt x="0" y="90271"/>
                  <a:pt x="90271" y="0"/>
                  <a:pt x="201625" y="0"/>
                </a:cubicBezTo>
                <a:lnTo>
                  <a:pt x="2242936" y="0"/>
                </a:lnTo>
                <a:cubicBezTo>
                  <a:pt x="2354290" y="0"/>
                  <a:pt x="2444561" y="90271"/>
                  <a:pt x="2444561" y="201625"/>
                </a:cubicBezTo>
                <a:lnTo>
                  <a:pt x="2444561" y="1814627"/>
                </a:lnTo>
                <a:cubicBezTo>
                  <a:pt x="2444561" y="1925981"/>
                  <a:pt x="2354290" y="2016252"/>
                  <a:pt x="2242936" y="2016252"/>
                </a:cubicBezTo>
                <a:lnTo>
                  <a:pt x="201625" y="2016252"/>
                </a:lnTo>
                <a:cubicBezTo>
                  <a:pt x="90271" y="2016252"/>
                  <a:pt x="0" y="1925981"/>
                  <a:pt x="0" y="1814627"/>
                </a:cubicBezTo>
                <a:lnTo>
                  <a:pt x="0" y="201625"/>
                </a:lnTo>
                <a:close/>
              </a:path>
            </a:pathLst>
          </a:custGeom>
        </p:spPr>
        <p:style>
          <a:lnRef idx="1">
            <a:schemeClr val="accent1">
              <a:alpha val="90000"/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2120" tIns="92120" rIns="92120" bIns="524174" numCol="1" spcCol="1270" rtlCol="0" anchor="t" anchorCtr="0">
            <a:noAutofit/>
          </a:bodyPr>
          <a:lstStyle/>
          <a:p>
            <a:pPr marL="228600" lvl="1" indent="-228600" algn="l" defTabSz="1066800" rtl="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endParaRPr lang="ru-RU" sz="1600" b="1" dirty="0">
              <a:solidFill>
                <a:schemeClr val="tx2">
                  <a:lumMod val="10000"/>
                </a:schemeClr>
              </a:solidFill>
            </a:endParaRPr>
          </a:p>
          <a:p>
            <a:pPr marL="228600" lvl="1" indent="-228600" defTabSz="10668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600" b="1" dirty="0">
                <a:solidFill>
                  <a:schemeClr val="tx2">
                    <a:lumMod val="10000"/>
                  </a:schemeClr>
                </a:solidFill>
              </a:rPr>
              <a:t>Проектирование и производство кубсатов</a:t>
            </a:r>
          </a:p>
          <a:p>
            <a:pPr marL="228600" lvl="1" indent="-228600" defTabSz="10668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600" b="1" dirty="0">
                <a:solidFill>
                  <a:schemeClr val="tx2">
                    <a:lumMod val="10000"/>
                  </a:schemeClr>
                </a:solidFill>
              </a:rPr>
              <a:t>Технологии обработки металлов</a:t>
            </a:r>
          </a:p>
          <a:p>
            <a:pPr marL="228600" lvl="1" indent="-228600" defTabSz="10668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600" b="1" dirty="0">
                <a:solidFill>
                  <a:schemeClr val="tx2">
                    <a:lumMod val="10000"/>
                  </a:schemeClr>
                </a:solidFill>
              </a:rPr>
              <a:t>Оформление презентации</a:t>
            </a:r>
          </a:p>
        </p:txBody>
      </p:sp>
      <p:sp>
        <p:nvSpPr>
          <p:cNvPr id="13" name="Заголовок 12"/>
          <p:cNvSpPr>
            <a:spLocks noGrp="1"/>
          </p:cNvSpPr>
          <p:nvPr>
            <p:ph type="title"/>
          </p:nvPr>
        </p:nvSpPr>
        <p:spPr>
          <a:xfrm>
            <a:off x="105015" y="195704"/>
            <a:ext cx="10332642" cy="743744"/>
          </a:xfrm>
        </p:spPr>
        <p:txBody>
          <a:bodyPr rtlCol="0"/>
          <a:lstStyle/>
          <a:p>
            <a:pPr rtl="0"/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“Los Beatles” </a:t>
            </a:r>
            <a:r>
              <a:rPr lang="ru-RU" sz="2800" b="1" dirty="0"/>
              <a:t>и распределение обязанностей</a:t>
            </a:r>
            <a:endParaRPr lang="ru-RU" b="1" dirty="0"/>
          </a:p>
        </p:txBody>
      </p:sp>
      <p:sp>
        <p:nvSpPr>
          <p:cNvPr id="4" name="Полилиния 3"/>
          <p:cNvSpPr/>
          <p:nvPr/>
        </p:nvSpPr>
        <p:spPr>
          <a:xfrm>
            <a:off x="474233" y="4581100"/>
            <a:ext cx="2444561" cy="2016252"/>
          </a:xfrm>
          <a:custGeom>
            <a:avLst/>
            <a:gdLst>
              <a:gd name="connsiteX0" fmla="*/ 0 w 2444561"/>
              <a:gd name="connsiteY0" fmla="*/ 201625 h 2016252"/>
              <a:gd name="connsiteX1" fmla="*/ 201625 w 2444561"/>
              <a:gd name="connsiteY1" fmla="*/ 0 h 2016252"/>
              <a:gd name="connsiteX2" fmla="*/ 2242936 w 2444561"/>
              <a:gd name="connsiteY2" fmla="*/ 0 h 2016252"/>
              <a:gd name="connsiteX3" fmla="*/ 2444561 w 2444561"/>
              <a:gd name="connsiteY3" fmla="*/ 201625 h 2016252"/>
              <a:gd name="connsiteX4" fmla="*/ 2444561 w 2444561"/>
              <a:gd name="connsiteY4" fmla="*/ 1814627 h 2016252"/>
              <a:gd name="connsiteX5" fmla="*/ 2242936 w 2444561"/>
              <a:gd name="connsiteY5" fmla="*/ 2016252 h 2016252"/>
              <a:gd name="connsiteX6" fmla="*/ 201625 w 2444561"/>
              <a:gd name="connsiteY6" fmla="*/ 2016252 h 2016252"/>
              <a:gd name="connsiteX7" fmla="*/ 0 w 2444561"/>
              <a:gd name="connsiteY7" fmla="*/ 1814627 h 2016252"/>
              <a:gd name="connsiteX8" fmla="*/ 0 w 2444561"/>
              <a:gd name="connsiteY8" fmla="*/ 201625 h 201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4561" h="2016252">
                <a:moveTo>
                  <a:pt x="0" y="201625"/>
                </a:moveTo>
                <a:cubicBezTo>
                  <a:pt x="0" y="90271"/>
                  <a:pt x="90271" y="0"/>
                  <a:pt x="201625" y="0"/>
                </a:cubicBezTo>
                <a:lnTo>
                  <a:pt x="2242936" y="0"/>
                </a:lnTo>
                <a:cubicBezTo>
                  <a:pt x="2354290" y="0"/>
                  <a:pt x="2444561" y="90271"/>
                  <a:pt x="2444561" y="201625"/>
                </a:cubicBezTo>
                <a:lnTo>
                  <a:pt x="2444561" y="1814627"/>
                </a:lnTo>
                <a:cubicBezTo>
                  <a:pt x="2444561" y="1925981"/>
                  <a:pt x="2354290" y="2016252"/>
                  <a:pt x="2242936" y="2016252"/>
                </a:cubicBezTo>
                <a:lnTo>
                  <a:pt x="201625" y="2016252"/>
                </a:lnTo>
                <a:cubicBezTo>
                  <a:pt x="90271" y="2016252"/>
                  <a:pt x="0" y="1925981"/>
                  <a:pt x="0" y="1814627"/>
                </a:cubicBezTo>
                <a:lnTo>
                  <a:pt x="0" y="201625"/>
                </a:lnTo>
                <a:close/>
              </a:path>
            </a:pathLst>
          </a:custGeom>
        </p:spPr>
        <p:style>
          <a:lnRef idx="1">
            <a:schemeClr val="accent1">
              <a:alpha val="90000"/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2120" tIns="92120" rIns="92120" bIns="524174" numCol="1" spcCol="1270" rtlCol="0" anchor="t" anchorCtr="0">
            <a:noAutofit/>
          </a:bodyPr>
          <a:lstStyle/>
          <a:p>
            <a:pPr marL="228600" lvl="1" indent="-228600" algn="l" defTabSz="1066800" rtl="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endParaRPr lang="ru-RU" sz="1600" b="1" dirty="0">
              <a:solidFill>
                <a:schemeClr val="tx2">
                  <a:lumMod val="10000"/>
                </a:schemeClr>
              </a:solidFill>
            </a:endParaRPr>
          </a:p>
          <a:p>
            <a:pPr marL="228600" lvl="1" indent="-228600" algn="l" defTabSz="1066800" rtl="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600" b="1" dirty="0">
                <a:solidFill>
                  <a:schemeClr val="tx2">
                    <a:lumMod val="10000"/>
                  </a:schemeClr>
                </a:solidFill>
              </a:rPr>
              <a:t>Капитан</a:t>
            </a:r>
          </a:p>
          <a:p>
            <a:pPr marL="228600" lvl="1" indent="-228600" algn="l" defTabSz="1066800" rtl="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600" b="1" dirty="0">
                <a:solidFill>
                  <a:schemeClr val="tx2">
                    <a:lumMod val="10000"/>
                  </a:schemeClr>
                </a:solidFill>
              </a:rPr>
              <a:t>3</a:t>
            </a:r>
            <a:r>
              <a:rPr lang="en-US" sz="1600" b="1" dirty="0">
                <a:solidFill>
                  <a:schemeClr val="tx2">
                    <a:lumMod val="10000"/>
                  </a:schemeClr>
                </a:solidFill>
              </a:rPr>
              <a:t>D</a:t>
            </a:r>
            <a:r>
              <a:rPr lang="ru-RU" sz="1600" b="1" dirty="0">
                <a:solidFill>
                  <a:schemeClr val="tx2">
                    <a:lumMod val="10000"/>
                  </a:schemeClr>
                </a:solidFill>
              </a:rPr>
              <a:t> модель </a:t>
            </a:r>
            <a:r>
              <a:rPr lang="ru-RU" sz="1600" b="1" dirty="0" err="1">
                <a:solidFill>
                  <a:schemeClr val="tx2">
                    <a:lumMod val="10000"/>
                  </a:schemeClr>
                </a:solidFill>
              </a:rPr>
              <a:t>кубсата</a:t>
            </a:r>
            <a:endParaRPr lang="ru-RU" sz="1600" b="1" dirty="0">
              <a:solidFill>
                <a:schemeClr val="tx2">
                  <a:lumMod val="10000"/>
                </a:schemeClr>
              </a:solidFill>
            </a:endParaRPr>
          </a:p>
          <a:p>
            <a:pPr marL="228600" lvl="1" indent="-228600" algn="l" defTabSz="1066800" rtl="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600" b="1" kern="1200" dirty="0">
                <a:solidFill>
                  <a:schemeClr val="tx2">
                    <a:lumMod val="10000"/>
                  </a:schemeClr>
                </a:solidFill>
              </a:rPr>
              <a:t>Оформление презентации и пояснительной записки</a:t>
            </a:r>
            <a:endParaRPr lang="en-US" sz="1600" b="1" kern="1200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6" name="Полилиния 5"/>
          <p:cNvSpPr/>
          <p:nvPr/>
        </p:nvSpPr>
        <p:spPr>
          <a:xfrm>
            <a:off x="236813" y="3861036"/>
            <a:ext cx="2172943" cy="864108"/>
          </a:xfrm>
          <a:custGeom>
            <a:avLst/>
            <a:gdLst>
              <a:gd name="connsiteX0" fmla="*/ 0 w 2172943"/>
              <a:gd name="connsiteY0" fmla="*/ 86411 h 864108"/>
              <a:gd name="connsiteX1" fmla="*/ 86411 w 2172943"/>
              <a:gd name="connsiteY1" fmla="*/ 0 h 864108"/>
              <a:gd name="connsiteX2" fmla="*/ 2086532 w 2172943"/>
              <a:gd name="connsiteY2" fmla="*/ 0 h 864108"/>
              <a:gd name="connsiteX3" fmla="*/ 2172943 w 2172943"/>
              <a:gd name="connsiteY3" fmla="*/ 86411 h 864108"/>
              <a:gd name="connsiteX4" fmla="*/ 2172943 w 2172943"/>
              <a:gd name="connsiteY4" fmla="*/ 777697 h 864108"/>
              <a:gd name="connsiteX5" fmla="*/ 2086532 w 2172943"/>
              <a:gd name="connsiteY5" fmla="*/ 864108 h 864108"/>
              <a:gd name="connsiteX6" fmla="*/ 86411 w 2172943"/>
              <a:gd name="connsiteY6" fmla="*/ 864108 h 864108"/>
              <a:gd name="connsiteX7" fmla="*/ 0 w 2172943"/>
              <a:gd name="connsiteY7" fmla="*/ 777697 h 864108"/>
              <a:gd name="connsiteX8" fmla="*/ 0 w 2172943"/>
              <a:gd name="connsiteY8" fmla="*/ 86411 h 864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72943" h="864108">
                <a:moveTo>
                  <a:pt x="0" y="86411"/>
                </a:moveTo>
                <a:cubicBezTo>
                  <a:pt x="0" y="38688"/>
                  <a:pt x="38688" y="0"/>
                  <a:pt x="86411" y="0"/>
                </a:cubicBezTo>
                <a:lnTo>
                  <a:pt x="2086532" y="0"/>
                </a:lnTo>
                <a:cubicBezTo>
                  <a:pt x="2134255" y="0"/>
                  <a:pt x="2172943" y="38688"/>
                  <a:pt x="2172943" y="86411"/>
                </a:cubicBezTo>
                <a:lnTo>
                  <a:pt x="2172943" y="777697"/>
                </a:lnTo>
                <a:cubicBezTo>
                  <a:pt x="2172943" y="825420"/>
                  <a:pt x="2134255" y="864108"/>
                  <a:pt x="2086532" y="864108"/>
                </a:cubicBezTo>
                <a:lnTo>
                  <a:pt x="86411" y="864108"/>
                </a:lnTo>
                <a:cubicBezTo>
                  <a:pt x="38688" y="864108"/>
                  <a:pt x="0" y="825420"/>
                  <a:pt x="0" y="777697"/>
                </a:cubicBezTo>
                <a:lnTo>
                  <a:pt x="0" y="86411"/>
                </a:lnTo>
                <a:close/>
              </a:path>
            </a:pathLst>
          </a:cu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alpha val="90000"/>
              <a:hueOff val="0"/>
              <a:satOff val="0"/>
              <a:lumOff val="0"/>
              <a:alphaOff val="0"/>
            </a:schemeClr>
          </a:fillRef>
          <a:effectRef idx="3">
            <a:schemeClr val="accen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74839" tIns="58329" rIns="74839" bIns="58329" numCol="1" spcCol="1270" rtlCol="0" anchor="ctr" anchorCtr="0">
            <a:noAutofit/>
          </a:bodyPr>
          <a:lstStyle/>
          <a:p>
            <a:pPr lvl="0" algn="ctr" defTabSz="115570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2600" dirty="0" err="1"/>
              <a:t>Севрюк</a:t>
            </a:r>
            <a:r>
              <a:rPr lang="ru-RU" sz="2600" dirty="0"/>
              <a:t> Даниил</a:t>
            </a:r>
            <a:endParaRPr lang="en-US" sz="2600" kern="1200" dirty="0"/>
          </a:p>
        </p:txBody>
      </p:sp>
      <p:sp>
        <p:nvSpPr>
          <p:cNvPr id="9" name="Полилиния 8"/>
          <p:cNvSpPr/>
          <p:nvPr/>
        </p:nvSpPr>
        <p:spPr>
          <a:xfrm>
            <a:off x="3179596" y="3861036"/>
            <a:ext cx="2172943" cy="864108"/>
          </a:xfrm>
          <a:custGeom>
            <a:avLst/>
            <a:gdLst>
              <a:gd name="connsiteX0" fmla="*/ 0 w 2172943"/>
              <a:gd name="connsiteY0" fmla="*/ 86411 h 864108"/>
              <a:gd name="connsiteX1" fmla="*/ 86411 w 2172943"/>
              <a:gd name="connsiteY1" fmla="*/ 0 h 864108"/>
              <a:gd name="connsiteX2" fmla="*/ 2086532 w 2172943"/>
              <a:gd name="connsiteY2" fmla="*/ 0 h 864108"/>
              <a:gd name="connsiteX3" fmla="*/ 2172943 w 2172943"/>
              <a:gd name="connsiteY3" fmla="*/ 86411 h 864108"/>
              <a:gd name="connsiteX4" fmla="*/ 2172943 w 2172943"/>
              <a:gd name="connsiteY4" fmla="*/ 777697 h 864108"/>
              <a:gd name="connsiteX5" fmla="*/ 2086532 w 2172943"/>
              <a:gd name="connsiteY5" fmla="*/ 864108 h 864108"/>
              <a:gd name="connsiteX6" fmla="*/ 86411 w 2172943"/>
              <a:gd name="connsiteY6" fmla="*/ 864108 h 864108"/>
              <a:gd name="connsiteX7" fmla="*/ 0 w 2172943"/>
              <a:gd name="connsiteY7" fmla="*/ 777697 h 864108"/>
              <a:gd name="connsiteX8" fmla="*/ 0 w 2172943"/>
              <a:gd name="connsiteY8" fmla="*/ 86411 h 864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72943" h="864108">
                <a:moveTo>
                  <a:pt x="0" y="86411"/>
                </a:moveTo>
                <a:cubicBezTo>
                  <a:pt x="0" y="38688"/>
                  <a:pt x="38688" y="0"/>
                  <a:pt x="86411" y="0"/>
                </a:cubicBezTo>
                <a:lnTo>
                  <a:pt x="2086532" y="0"/>
                </a:lnTo>
                <a:cubicBezTo>
                  <a:pt x="2134255" y="0"/>
                  <a:pt x="2172943" y="38688"/>
                  <a:pt x="2172943" y="86411"/>
                </a:cubicBezTo>
                <a:lnTo>
                  <a:pt x="2172943" y="777697"/>
                </a:lnTo>
                <a:cubicBezTo>
                  <a:pt x="2172943" y="825420"/>
                  <a:pt x="2134255" y="864108"/>
                  <a:pt x="2086532" y="864108"/>
                </a:cubicBezTo>
                <a:lnTo>
                  <a:pt x="86411" y="864108"/>
                </a:lnTo>
                <a:cubicBezTo>
                  <a:pt x="38688" y="864108"/>
                  <a:pt x="0" y="825420"/>
                  <a:pt x="0" y="777697"/>
                </a:cubicBezTo>
                <a:lnTo>
                  <a:pt x="0" y="86411"/>
                </a:lnTo>
                <a:close/>
              </a:path>
            </a:pathLst>
          </a:cu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alpha val="90000"/>
              <a:hueOff val="0"/>
              <a:satOff val="0"/>
              <a:lumOff val="0"/>
              <a:alphaOff val="-20000"/>
            </a:schemeClr>
          </a:fillRef>
          <a:effectRef idx="3">
            <a:schemeClr val="accent1">
              <a:alpha val="90000"/>
              <a:hueOff val="0"/>
              <a:satOff val="0"/>
              <a:lumOff val="0"/>
              <a:alphaOff val="-20000"/>
            </a:schemeClr>
          </a:effectRef>
          <a:fontRef idx="minor">
            <a:schemeClr val="lt1"/>
          </a:fontRef>
        </p:style>
        <p:txBody>
          <a:bodyPr spcFirstLastPara="0" vert="horz" wrap="square" lIns="74839" tIns="58329" rIns="74839" bIns="58329" numCol="1" spcCol="1270" rtlCol="0" anchor="ctr" anchorCtr="0">
            <a:noAutofit/>
          </a:bodyPr>
          <a:lstStyle/>
          <a:p>
            <a:pPr lvl="0" algn="ctr" defTabSz="115570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" sz="2600" dirty="0"/>
              <a:t>Степаюк Аврора</a:t>
            </a:r>
            <a:endParaRPr lang="en-US" sz="2600" kern="1200" dirty="0"/>
          </a:p>
        </p:txBody>
      </p:sp>
      <p:sp>
        <p:nvSpPr>
          <p:cNvPr id="10" name="Полилиния 9"/>
          <p:cNvSpPr/>
          <p:nvPr/>
        </p:nvSpPr>
        <p:spPr>
          <a:xfrm>
            <a:off x="6441378" y="4575267"/>
            <a:ext cx="2444561" cy="2016252"/>
          </a:xfrm>
          <a:custGeom>
            <a:avLst/>
            <a:gdLst>
              <a:gd name="connsiteX0" fmla="*/ 0 w 2444561"/>
              <a:gd name="connsiteY0" fmla="*/ 201625 h 2016252"/>
              <a:gd name="connsiteX1" fmla="*/ 201625 w 2444561"/>
              <a:gd name="connsiteY1" fmla="*/ 0 h 2016252"/>
              <a:gd name="connsiteX2" fmla="*/ 2242936 w 2444561"/>
              <a:gd name="connsiteY2" fmla="*/ 0 h 2016252"/>
              <a:gd name="connsiteX3" fmla="*/ 2444561 w 2444561"/>
              <a:gd name="connsiteY3" fmla="*/ 201625 h 2016252"/>
              <a:gd name="connsiteX4" fmla="*/ 2444561 w 2444561"/>
              <a:gd name="connsiteY4" fmla="*/ 1814627 h 2016252"/>
              <a:gd name="connsiteX5" fmla="*/ 2242936 w 2444561"/>
              <a:gd name="connsiteY5" fmla="*/ 2016252 h 2016252"/>
              <a:gd name="connsiteX6" fmla="*/ 201625 w 2444561"/>
              <a:gd name="connsiteY6" fmla="*/ 2016252 h 2016252"/>
              <a:gd name="connsiteX7" fmla="*/ 0 w 2444561"/>
              <a:gd name="connsiteY7" fmla="*/ 1814627 h 2016252"/>
              <a:gd name="connsiteX8" fmla="*/ 0 w 2444561"/>
              <a:gd name="connsiteY8" fmla="*/ 201625 h 201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4561" h="2016252">
                <a:moveTo>
                  <a:pt x="0" y="201625"/>
                </a:moveTo>
                <a:cubicBezTo>
                  <a:pt x="0" y="90271"/>
                  <a:pt x="90271" y="0"/>
                  <a:pt x="201625" y="0"/>
                </a:cubicBezTo>
                <a:lnTo>
                  <a:pt x="2242936" y="0"/>
                </a:lnTo>
                <a:cubicBezTo>
                  <a:pt x="2354290" y="0"/>
                  <a:pt x="2444561" y="90271"/>
                  <a:pt x="2444561" y="201625"/>
                </a:cubicBezTo>
                <a:lnTo>
                  <a:pt x="2444561" y="1814627"/>
                </a:lnTo>
                <a:cubicBezTo>
                  <a:pt x="2444561" y="1925981"/>
                  <a:pt x="2354290" y="2016252"/>
                  <a:pt x="2242936" y="2016252"/>
                </a:cubicBezTo>
                <a:lnTo>
                  <a:pt x="201625" y="2016252"/>
                </a:lnTo>
                <a:cubicBezTo>
                  <a:pt x="90271" y="2016252"/>
                  <a:pt x="0" y="1925981"/>
                  <a:pt x="0" y="1814627"/>
                </a:cubicBezTo>
                <a:lnTo>
                  <a:pt x="0" y="201625"/>
                </a:lnTo>
                <a:close/>
              </a:path>
            </a:pathLst>
          </a:custGeom>
        </p:spPr>
        <p:style>
          <a:lnRef idx="1">
            <a:schemeClr val="accent1">
              <a:alpha val="90000"/>
              <a:hueOff val="0"/>
              <a:satOff val="0"/>
              <a:lumOff val="0"/>
              <a:alphaOff val="-4000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2120" tIns="92120" rIns="92120" bIns="524174" numCol="1" spcCol="1270" rtlCol="0" anchor="t" anchorCtr="0">
            <a:noAutofit/>
          </a:bodyPr>
          <a:lstStyle/>
          <a:p>
            <a:pPr marL="228600" lvl="1" indent="-228600" defTabSz="10668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endParaRPr lang="ru-RU" b="1" dirty="0">
              <a:solidFill>
                <a:schemeClr val="tx2">
                  <a:lumMod val="10000"/>
                </a:schemeClr>
              </a:solidFill>
            </a:endParaRPr>
          </a:p>
          <a:p>
            <a:pPr marL="228600" lvl="1" indent="-228600" defTabSz="10668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600" b="1" dirty="0">
                <a:solidFill>
                  <a:schemeClr val="tx2">
                    <a:lumMod val="10000"/>
                  </a:schemeClr>
                </a:solidFill>
              </a:rPr>
              <a:t>Экономический анализ и описание</a:t>
            </a:r>
          </a:p>
          <a:p>
            <a:pPr marL="228600" lvl="1" indent="-228600" defTabSz="10668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600" b="1" dirty="0">
                <a:solidFill>
                  <a:schemeClr val="tx2">
                    <a:lumMod val="10000"/>
                  </a:schemeClr>
                </a:solidFill>
              </a:rPr>
              <a:t>Экономический расчет и сравнение</a:t>
            </a:r>
          </a:p>
        </p:txBody>
      </p:sp>
      <p:sp>
        <p:nvSpPr>
          <p:cNvPr id="11" name="Полилиния 10"/>
          <p:cNvSpPr/>
          <p:nvPr/>
        </p:nvSpPr>
        <p:spPr>
          <a:xfrm>
            <a:off x="6155573" y="3860094"/>
            <a:ext cx="2172943" cy="864108"/>
          </a:xfrm>
          <a:custGeom>
            <a:avLst/>
            <a:gdLst>
              <a:gd name="connsiteX0" fmla="*/ 0 w 2172943"/>
              <a:gd name="connsiteY0" fmla="*/ 86411 h 864108"/>
              <a:gd name="connsiteX1" fmla="*/ 86411 w 2172943"/>
              <a:gd name="connsiteY1" fmla="*/ 0 h 864108"/>
              <a:gd name="connsiteX2" fmla="*/ 2086532 w 2172943"/>
              <a:gd name="connsiteY2" fmla="*/ 0 h 864108"/>
              <a:gd name="connsiteX3" fmla="*/ 2172943 w 2172943"/>
              <a:gd name="connsiteY3" fmla="*/ 86411 h 864108"/>
              <a:gd name="connsiteX4" fmla="*/ 2172943 w 2172943"/>
              <a:gd name="connsiteY4" fmla="*/ 777697 h 864108"/>
              <a:gd name="connsiteX5" fmla="*/ 2086532 w 2172943"/>
              <a:gd name="connsiteY5" fmla="*/ 864108 h 864108"/>
              <a:gd name="connsiteX6" fmla="*/ 86411 w 2172943"/>
              <a:gd name="connsiteY6" fmla="*/ 864108 h 864108"/>
              <a:gd name="connsiteX7" fmla="*/ 0 w 2172943"/>
              <a:gd name="connsiteY7" fmla="*/ 777697 h 864108"/>
              <a:gd name="connsiteX8" fmla="*/ 0 w 2172943"/>
              <a:gd name="connsiteY8" fmla="*/ 86411 h 864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72943" h="864108">
                <a:moveTo>
                  <a:pt x="0" y="86411"/>
                </a:moveTo>
                <a:cubicBezTo>
                  <a:pt x="0" y="38688"/>
                  <a:pt x="38688" y="0"/>
                  <a:pt x="86411" y="0"/>
                </a:cubicBezTo>
                <a:lnTo>
                  <a:pt x="2086532" y="0"/>
                </a:lnTo>
                <a:cubicBezTo>
                  <a:pt x="2134255" y="0"/>
                  <a:pt x="2172943" y="38688"/>
                  <a:pt x="2172943" y="86411"/>
                </a:cubicBezTo>
                <a:lnTo>
                  <a:pt x="2172943" y="777697"/>
                </a:lnTo>
                <a:cubicBezTo>
                  <a:pt x="2172943" y="825420"/>
                  <a:pt x="2134255" y="864108"/>
                  <a:pt x="2086532" y="864108"/>
                </a:cubicBezTo>
                <a:lnTo>
                  <a:pt x="86411" y="864108"/>
                </a:lnTo>
                <a:cubicBezTo>
                  <a:pt x="38688" y="864108"/>
                  <a:pt x="0" y="825420"/>
                  <a:pt x="0" y="777697"/>
                </a:cubicBezTo>
                <a:lnTo>
                  <a:pt x="0" y="86411"/>
                </a:lnTo>
                <a:close/>
              </a:path>
            </a:pathLst>
          </a:cu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alpha val="90000"/>
              <a:hueOff val="0"/>
              <a:satOff val="0"/>
              <a:lumOff val="0"/>
              <a:alphaOff val="-40000"/>
            </a:schemeClr>
          </a:fillRef>
          <a:effectRef idx="3">
            <a:schemeClr val="accent1">
              <a:alpha val="90000"/>
              <a:hueOff val="0"/>
              <a:satOff val="0"/>
              <a:lumOff val="0"/>
              <a:alphaOff val="-40000"/>
            </a:schemeClr>
          </a:effectRef>
          <a:fontRef idx="minor">
            <a:schemeClr val="lt1"/>
          </a:fontRef>
        </p:style>
        <p:txBody>
          <a:bodyPr spcFirstLastPara="0" vert="horz" wrap="square" lIns="74839" tIns="58329" rIns="74839" bIns="58329" numCol="1" spcCol="1270" rtlCol="0" anchor="ctr" anchorCtr="0">
            <a:noAutofit/>
          </a:bodyPr>
          <a:lstStyle/>
          <a:p>
            <a:pPr lvl="0" algn="ctr" defTabSz="115570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" sz="2600" dirty="0"/>
              <a:t>Мацаль Ева</a:t>
            </a:r>
            <a:endParaRPr lang="en-US" sz="2600" kern="1200" dirty="0"/>
          </a:p>
        </p:txBody>
      </p:sp>
      <p:sp>
        <p:nvSpPr>
          <p:cNvPr id="14" name="Полилиния 13"/>
          <p:cNvSpPr/>
          <p:nvPr/>
        </p:nvSpPr>
        <p:spPr>
          <a:xfrm>
            <a:off x="9478788" y="4581128"/>
            <a:ext cx="2444561" cy="2016252"/>
          </a:xfrm>
          <a:custGeom>
            <a:avLst/>
            <a:gdLst>
              <a:gd name="connsiteX0" fmla="*/ 0 w 2444561"/>
              <a:gd name="connsiteY0" fmla="*/ 201625 h 2016252"/>
              <a:gd name="connsiteX1" fmla="*/ 201625 w 2444561"/>
              <a:gd name="connsiteY1" fmla="*/ 0 h 2016252"/>
              <a:gd name="connsiteX2" fmla="*/ 2242936 w 2444561"/>
              <a:gd name="connsiteY2" fmla="*/ 0 h 2016252"/>
              <a:gd name="connsiteX3" fmla="*/ 2444561 w 2444561"/>
              <a:gd name="connsiteY3" fmla="*/ 201625 h 2016252"/>
              <a:gd name="connsiteX4" fmla="*/ 2444561 w 2444561"/>
              <a:gd name="connsiteY4" fmla="*/ 1814627 h 2016252"/>
              <a:gd name="connsiteX5" fmla="*/ 2242936 w 2444561"/>
              <a:gd name="connsiteY5" fmla="*/ 2016252 h 2016252"/>
              <a:gd name="connsiteX6" fmla="*/ 201625 w 2444561"/>
              <a:gd name="connsiteY6" fmla="*/ 2016252 h 2016252"/>
              <a:gd name="connsiteX7" fmla="*/ 0 w 2444561"/>
              <a:gd name="connsiteY7" fmla="*/ 1814627 h 2016252"/>
              <a:gd name="connsiteX8" fmla="*/ 0 w 2444561"/>
              <a:gd name="connsiteY8" fmla="*/ 201625 h 201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4561" h="2016252">
                <a:moveTo>
                  <a:pt x="0" y="201625"/>
                </a:moveTo>
                <a:cubicBezTo>
                  <a:pt x="0" y="90271"/>
                  <a:pt x="90271" y="0"/>
                  <a:pt x="201625" y="0"/>
                </a:cubicBezTo>
                <a:lnTo>
                  <a:pt x="2242936" y="0"/>
                </a:lnTo>
                <a:cubicBezTo>
                  <a:pt x="2354290" y="0"/>
                  <a:pt x="2444561" y="90271"/>
                  <a:pt x="2444561" y="201625"/>
                </a:cubicBezTo>
                <a:lnTo>
                  <a:pt x="2444561" y="1814627"/>
                </a:lnTo>
                <a:cubicBezTo>
                  <a:pt x="2444561" y="1925981"/>
                  <a:pt x="2354290" y="2016252"/>
                  <a:pt x="2242936" y="2016252"/>
                </a:cubicBezTo>
                <a:lnTo>
                  <a:pt x="201625" y="2016252"/>
                </a:lnTo>
                <a:cubicBezTo>
                  <a:pt x="90271" y="2016252"/>
                  <a:pt x="0" y="1925981"/>
                  <a:pt x="0" y="1814627"/>
                </a:cubicBezTo>
                <a:lnTo>
                  <a:pt x="0" y="201625"/>
                </a:lnTo>
                <a:close/>
              </a:path>
            </a:pathLst>
          </a:custGeom>
        </p:spPr>
        <p:style>
          <a:lnRef idx="1">
            <a:schemeClr val="accent1">
              <a:alpha val="90000"/>
              <a:hueOff val="0"/>
              <a:satOff val="0"/>
              <a:lumOff val="0"/>
              <a:alphaOff val="-4000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2120" tIns="92120" rIns="92120" bIns="524174" numCol="1" spcCol="1270" rtlCol="0" anchor="t" anchorCtr="0">
            <a:noAutofit/>
          </a:bodyPr>
          <a:lstStyle/>
          <a:p>
            <a:pPr marL="228600" lvl="1" indent="-228600" algn="l" defTabSz="1066800" rtl="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endParaRPr lang="ru-RU" sz="1600" b="1" kern="1200" dirty="0">
              <a:solidFill>
                <a:schemeClr val="tx2">
                  <a:lumMod val="10000"/>
                </a:schemeClr>
              </a:solidFill>
            </a:endParaRPr>
          </a:p>
          <a:p>
            <a:pPr marL="228600" lvl="1" indent="-228600" algn="l" defTabSz="1066800" rtl="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600" b="1" kern="1200" dirty="0">
                <a:solidFill>
                  <a:schemeClr val="tx2">
                    <a:lumMod val="10000"/>
                  </a:schemeClr>
                </a:solidFill>
              </a:rPr>
              <a:t>Жизненный цикл </a:t>
            </a:r>
            <a:r>
              <a:rPr lang="ru-RU" sz="1600" b="1" kern="1200" dirty="0" err="1">
                <a:solidFill>
                  <a:schemeClr val="tx2">
                    <a:lumMod val="10000"/>
                  </a:schemeClr>
                </a:solidFill>
              </a:rPr>
              <a:t>кубсата</a:t>
            </a:r>
            <a:endParaRPr lang="ru-RU" sz="1600" b="1" kern="1200" dirty="0">
              <a:solidFill>
                <a:schemeClr val="tx2">
                  <a:lumMod val="10000"/>
                </a:schemeClr>
              </a:solidFill>
            </a:endParaRPr>
          </a:p>
          <a:p>
            <a:pPr marL="228600" lvl="1" indent="-228600" defTabSz="10668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600" b="1" dirty="0">
                <a:solidFill>
                  <a:schemeClr val="tx2">
                    <a:lumMod val="10000"/>
                  </a:schemeClr>
                </a:solidFill>
              </a:rPr>
              <a:t>Технический анализ на базе </a:t>
            </a:r>
            <a:r>
              <a:rPr lang="ru-RU" sz="1600" b="1" dirty="0" err="1">
                <a:solidFill>
                  <a:schemeClr val="tx2">
                    <a:lumMod val="10000"/>
                  </a:schemeClr>
                </a:solidFill>
              </a:rPr>
              <a:t>Сколковского</a:t>
            </a:r>
            <a:r>
              <a:rPr lang="ru-RU" sz="1600" b="1" dirty="0">
                <a:solidFill>
                  <a:schemeClr val="tx2">
                    <a:lumMod val="10000"/>
                  </a:schemeClr>
                </a:solidFill>
              </a:rPr>
              <a:t> Института Науки и Технологий</a:t>
            </a:r>
            <a:endParaRPr lang="en-US" sz="1600" b="1" kern="1200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17" name="Полилиния 16"/>
          <p:cNvSpPr/>
          <p:nvPr/>
        </p:nvSpPr>
        <p:spPr>
          <a:xfrm>
            <a:off x="9351186" y="3861036"/>
            <a:ext cx="2172943" cy="864108"/>
          </a:xfrm>
          <a:custGeom>
            <a:avLst/>
            <a:gdLst>
              <a:gd name="connsiteX0" fmla="*/ 0 w 2172943"/>
              <a:gd name="connsiteY0" fmla="*/ 86411 h 864108"/>
              <a:gd name="connsiteX1" fmla="*/ 86411 w 2172943"/>
              <a:gd name="connsiteY1" fmla="*/ 0 h 864108"/>
              <a:gd name="connsiteX2" fmla="*/ 2086532 w 2172943"/>
              <a:gd name="connsiteY2" fmla="*/ 0 h 864108"/>
              <a:gd name="connsiteX3" fmla="*/ 2172943 w 2172943"/>
              <a:gd name="connsiteY3" fmla="*/ 86411 h 864108"/>
              <a:gd name="connsiteX4" fmla="*/ 2172943 w 2172943"/>
              <a:gd name="connsiteY4" fmla="*/ 777697 h 864108"/>
              <a:gd name="connsiteX5" fmla="*/ 2086532 w 2172943"/>
              <a:gd name="connsiteY5" fmla="*/ 864108 h 864108"/>
              <a:gd name="connsiteX6" fmla="*/ 86411 w 2172943"/>
              <a:gd name="connsiteY6" fmla="*/ 864108 h 864108"/>
              <a:gd name="connsiteX7" fmla="*/ 0 w 2172943"/>
              <a:gd name="connsiteY7" fmla="*/ 777697 h 864108"/>
              <a:gd name="connsiteX8" fmla="*/ 0 w 2172943"/>
              <a:gd name="connsiteY8" fmla="*/ 86411 h 864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72943" h="864108">
                <a:moveTo>
                  <a:pt x="0" y="86411"/>
                </a:moveTo>
                <a:cubicBezTo>
                  <a:pt x="0" y="38688"/>
                  <a:pt x="38688" y="0"/>
                  <a:pt x="86411" y="0"/>
                </a:cubicBezTo>
                <a:lnTo>
                  <a:pt x="2086532" y="0"/>
                </a:lnTo>
                <a:cubicBezTo>
                  <a:pt x="2134255" y="0"/>
                  <a:pt x="2172943" y="38688"/>
                  <a:pt x="2172943" y="86411"/>
                </a:cubicBezTo>
                <a:lnTo>
                  <a:pt x="2172943" y="777697"/>
                </a:lnTo>
                <a:cubicBezTo>
                  <a:pt x="2172943" y="825420"/>
                  <a:pt x="2134255" y="864108"/>
                  <a:pt x="2086532" y="864108"/>
                </a:cubicBezTo>
                <a:lnTo>
                  <a:pt x="86411" y="864108"/>
                </a:lnTo>
                <a:cubicBezTo>
                  <a:pt x="38688" y="864108"/>
                  <a:pt x="0" y="825420"/>
                  <a:pt x="0" y="777697"/>
                </a:cubicBezTo>
                <a:lnTo>
                  <a:pt x="0" y="86411"/>
                </a:lnTo>
                <a:close/>
              </a:path>
            </a:pathLst>
          </a:cu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alpha val="90000"/>
              <a:hueOff val="0"/>
              <a:satOff val="0"/>
              <a:lumOff val="0"/>
              <a:alphaOff val="-40000"/>
            </a:schemeClr>
          </a:fillRef>
          <a:effectRef idx="3">
            <a:schemeClr val="accent1">
              <a:alpha val="90000"/>
              <a:hueOff val="0"/>
              <a:satOff val="0"/>
              <a:lumOff val="0"/>
              <a:alphaOff val="-40000"/>
            </a:schemeClr>
          </a:effectRef>
          <a:fontRef idx="minor">
            <a:schemeClr val="lt1"/>
          </a:fontRef>
        </p:style>
        <p:txBody>
          <a:bodyPr spcFirstLastPara="0" vert="horz" wrap="square" lIns="74839" tIns="58329" rIns="74839" bIns="58329" numCol="1" spcCol="1270" rtlCol="0" anchor="ctr" anchorCtr="0">
            <a:noAutofit/>
          </a:bodyPr>
          <a:lstStyle/>
          <a:p>
            <a:pPr lvl="0" algn="ctr" defTabSz="115570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" sz="2600" kern="1200" dirty="0"/>
              <a:t>Турейский Леонид</a:t>
            </a:r>
            <a:endParaRPr lang="en-US" sz="2600" kern="1200" dirty="0"/>
          </a:p>
        </p:txBody>
      </p:sp>
      <p:pic>
        <p:nvPicPr>
          <p:cNvPr id="12" name="Рисунок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36499" y="135521"/>
            <a:ext cx="847311" cy="864109"/>
          </a:xfrm>
          <a:prstGeom prst="rect">
            <a:avLst/>
          </a:prstGeom>
        </p:spPr>
      </p:pic>
      <p:pic>
        <p:nvPicPr>
          <p:cNvPr id="2056" name="Picture 8" descr="https://sun9-24.userapi.com/impf/e1NpNCzhodkT8DsUb_RuhxDSwFhVpY86ZsMGDg/BUMoexCodhk.jpg?size=1280x853&amp;quality=96&amp;sign=8cc290a4066a68c3c00e2038ff18f230&amp;type=album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96" r="29564" b="4241"/>
          <a:stretch/>
        </p:blipFill>
        <p:spPr bwMode="auto">
          <a:xfrm>
            <a:off x="19102" y="1262344"/>
            <a:ext cx="2137824" cy="2632182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https://sun9-41.userapi.com/impg/TAmJ0HRycYU9zd_tipDJsz5_FUPF4ukIa0z26w/jTb6sCKxa54.jpg?size=810x1080&amp;quality=96&amp;sign=f99d3f7b33d36a4a2c8eaa2ab63bfa7a&amp;type=album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56" b="4050"/>
          <a:stretch/>
        </p:blipFill>
        <p:spPr bwMode="auto">
          <a:xfrm>
            <a:off x="2819696" y="1298852"/>
            <a:ext cx="2160869" cy="2624547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2238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2"/>
          <p:cNvSpPr>
            <a:spLocks noGrp="1"/>
          </p:cNvSpPr>
          <p:nvPr>
            <p:ph type="title"/>
          </p:nvPr>
        </p:nvSpPr>
        <p:spPr>
          <a:xfrm>
            <a:off x="549796" y="321515"/>
            <a:ext cx="9144001" cy="743744"/>
          </a:xfrm>
        </p:spPr>
        <p:txBody>
          <a:bodyPr rtlCol="0"/>
          <a:lstStyle/>
          <a:p>
            <a:pPr rtl="0"/>
            <a:r>
              <a:rPr lang="ru-RU" b="1" dirty="0">
                <a:effectLst>
                  <a:glow rad="63500">
                    <a:schemeClr val="tx1">
                      <a:lumMod val="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Цель:</a:t>
            </a:r>
          </a:p>
        </p:txBody>
      </p:sp>
      <p:sp>
        <p:nvSpPr>
          <p:cNvPr id="14" name="Объект 13"/>
          <p:cNvSpPr>
            <a:spLocks noGrp="1"/>
          </p:cNvSpPr>
          <p:nvPr>
            <p:ph idx="1"/>
          </p:nvPr>
        </p:nvSpPr>
        <p:spPr>
          <a:xfrm>
            <a:off x="909836" y="1065259"/>
            <a:ext cx="8121568" cy="818911"/>
          </a:xfrm>
        </p:spPr>
        <p:txBody>
          <a:bodyPr rtlCol="0"/>
          <a:lstStyle/>
          <a:p>
            <a:pPr rtl="0">
              <a:buFont typeface="Wingdings" panose="05000000000000000000" pitchFamily="2" charset="2"/>
              <a:buChar char="Ø"/>
            </a:pPr>
            <a:r>
              <a:rPr lang="ru-RU" dirty="0"/>
              <a:t> Изучить этапы производства и проектирования кубсатов, проделать научно-технический анализ.</a:t>
            </a:r>
          </a:p>
        </p:txBody>
      </p:sp>
      <p:sp>
        <p:nvSpPr>
          <p:cNvPr id="5" name="Заголовок 12"/>
          <p:cNvSpPr txBox="1">
            <a:spLocks/>
          </p:cNvSpPr>
          <p:nvPr/>
        </p:nvSpPr>
        <p:spPr>
          <a:xfrm>
            <a:off x="549796" y="1816166"/>
            <a:ext cx="9144001" cy="7200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>
                <a:effectLst>
                  <a:glow rad="63500">
                    <a:schemeClr val="tx1">
                      <a:lumMod val="8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Задачи:</a:t>
            </a:r>
          </a:p>
        </p:txBody>
      </p:sp>
      <p:sp>
        <p:nvSpPr>
          <p:cNvPr id="6" name="Объект 13"/>
          <p:cNvSpPr txBox="1">
            <a:spLocks/>
          </p:cNvSpPr>
          <p:nvPr/>
        </p:nvSpPr>
        <p:spPr>
          <a:xfrm>
            <a:off x="938290" y="2536245"/>
            <a:ext cx="9144000" cy="411480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 Провести анализ проектирования и производства кубсатов, а так же современных материалов.</a:t>
            </a:r>
          </a:p>
          <a:p>
            <a:r>
              <a:rPr lang="ru-RU" dirty="0"/>
              <a:t>Выяснить наиболее перспективные технологии производства и описать их на основе физических процессов, лежащих в их основе.</a:t>
            </a:r>
          </a:p>
          <a:p>
            <a:r>
              <a:rPr lang="ru-RU" dirty="0"/>
              <a:t>Составить экономический расчет по выявленным ключевым характеристикам.</a:t>
            </a:r>
          </a:p>
          <a:p>
            <a:r>
              <a:rPr lang="ru-RU" dirty="0"/>
              <a:t>Создать оценочную 3D модель </a:t>
            </a:r>
            <a:r>
              <a:rPr lang="ru-RU" dirty="0" err="1"/>
              <a:t>кубсата</a:t>
            </a:r>
            <a:r>
              <a:rPr lang="ru-RU" dirty="0"/>
              <a:t> в САПР </a:t>
            </a:r>
            <a:r>
              <a:rPr lang="ru-RU" dirty="0" err="1"/>
              <a:t>Autodesk</a:t>
            </a:r>
            <a:r>
              <a:rPr lang="ru-RU" dirty="0"/>
              <a:t> </a:t>
            </a:r>
            <a:r>
              <a:rPr lang="ru-RU" dirty="0" err="1"/>
              <a:t>Fusion</a:t>
            </a:r>
            <a:r>
              <a:rPr lang="ru-RU" dirty="0"/>
              <a:t> 360.</a:t>
            </a:r>
          </a:p>
          <a:p>
            <a:r>
              <a:rPr lang="ru-RU" dirty="0"/>
              <a:t>Описать жизненный цикл спутник.</a:t>
            </a:r>
          </a:p>
          <a:p>
            <a:r>
              <a:rPr lang="ru-RU" dirty="0"/>
              <a:t>Проделать технический анализ на основе Сколково.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8748" y="1065254"/>
            <a:ext cx="3528392" cy="3528392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93797" y="4157304"/>
            <a:ext cx="2379181" cy="2379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132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Рисунок 4">
            <a:extLst>
              <a:ext uri="{FF2B5EF4-FFF2-40B4-BE49-F238E27FC236}">
                <a16:creationId xmlns:a16="http://schemas.microsoft.com/office/drawing/2014/main" id="{2A6AFE4A-6943-4B96-9094-2C804BEC22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886500" y="1193304"/>
            <a:ext cx="4753745" cy="4471392"/>
          </a:xfrm>
        </p:spPr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75E1FC6C-D2A9-4C53-8DE7-4D2185D65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580" y="347711"/>
            <a:ext cx="6136458" cy="734098"/>
          </a:xfrm>
        </p:spPr>
        <p:txBody>
          <a:bodyPr>
            <a:normAutofit/>
          </a:bodyPr>
          <a:lstStyle/>
          <a:p>
            <a:r>
              <a:rPr lang="ru-RU" sz="4000" b="1" dirty="0">
                <a:effectLst>
                  <a:glow rad="63500">
                    <a:schemeClr val="tx1">
                      <a:lumMod val="9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Строение </a:t>
            </a:r>
            <a:r>
              <a:rPr lang="ru-RU" sz="4000" b="1" dirty="0" err="1">
                <a:effectLst>
                  <a:glow rad="63500">
                    <a:schemeClr val="tx1">
                      <a:lumMod val="9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кубсата</a:t>
            </a:r>
            <a:endParaRPr lang="ru-RU" sz="4000" b="1" dirty="0">
              <a:effectLst>
                <a:glow rad="63500">
                  <a:schemeClr val="tx1">
                    <a:lumMod val="95000"/>
                    <a:alpha val="4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70E324AB-6ACC-45F2-B392-ECFFA3521D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8580" y="1268760"/>
            <a:ext cx="6045559" cy="4608512"/>
          </a:xfrm>
        </p:spPr>
        <p:txBody>
          <a:bodyPr>
            <a:normAutofit/>
          </a:bodyPr>
          <a:lstStyle/>
          <a:p>
            <a:pPr algn="l"/>
            <a:r>
              <a:rPr lang="ru-RU" sz="2200" b="0" i="0" dirty="0" err="1">
                <a:effectLst/>
                <a:cs typeface="Times New Roman" panose="02020603050405020304" pitchFamily="18" charset="0"/>
              </a:rPr>
              <a:t>Кубсаты</a:t>
            </a:r>
            <a:r>
              <a:rPr lang="ru-RU" sz="2200" b="0" i="0" dirty="0">
                <a:effectLst/>
                <a:cs typeface="Times New Roman" panose="02020603050405020304" pitchFamily="18" charset="0"/>
              </a:rPr>
              <a:t> </a:t>
            </a:r>
            <a:r>
              <a:rPr lang="ru-RU" sz="2200" i="0" dirty="0">
                <a:effectLst/>
                <a:cs typeface="Times New Roman" panose="02020603050405020304" pitchFamily="18" charset="0"/>
              </a:rPr>
              <a:t>зачастую оснащены множеством бортовых компьютеров для проведения исследований, а также для управления ориентацией, подруливающими устройствами и коммуникациями. </a:t>
            </a:r>
            <a:endParaRPr lang="en-US" sz="2200" i="0" dirty="0">
              <a:effectLst/>
              <a:cs typeface="Times New Roman" panose="02020603050405020304" pitchFamily="18" charset="0"/>
            </a:endParaRPr>
          </a:p>
          <a:p>
            <a:pPr algn="l"/>
            <a:r>
              <a:rPr lang="ru-RU" sz="2200" i="0" dirty="0">
                <a:effectLst/>
                <a:cs typeface="Times New Roman" panose="02020603050405020304" pitchFamily="18" charset="0"/>
              </a:rPr>
              <a:t>Миниатюрные компоненты</a:t>
            </a:r>
            <a:r>
              <a:rPr lang="ru-RU" sz="2200" b="0" i="0" dirty="0">
                <a:effectLst/>
                <a:cs typeface="Times New Roman" panose="02020603050405020304" pitchFamily="18" charset="0"/>
              </a:rPr>
              <a:t>, обеспечивающие управление ориентацией, состоят из маховиков, движителей, звездных </a:t>
            </a:r>
            <a:r>
              <a:rPr lang="ru-RU" sz="2200" b="0" i="0" dirty="0" err="1">
                <a:effectLst/>
                <a:cs typeface="Times New Roman" panose="02020603050405020304" pitchFamily="18" charset="0"/>
              </a:rPr>
              <a:t>трекеров</a:t>
            </a:r>
            <a:r>
              <a:rPr lang="ru-RU" sz="2200" b="0" i="0" dirty="0">
                <a:effectLst/>
                <a:cs typeface="Times New Roman" panose="02020603050405020304" pitchFamily="18" charset="0"/>
              </a:rPr>
              <a:t>, датчиков Земли и Солнца, датчиков угловых скоростей, GPS-приемников и антенн. </a:t>
            </a:r>
            <a:endParaRPr lang="en-US" sz="2200" b="0" i="0" dirty="0">
              <a:effectLst/>
              <a:cs typeface="Times New Roman" panose="02020603050405020304" pitchFamily="18" charset="0"/>
            </a:endParaRPr>
          </a:p>
          <a:p>
            <a:pPr algn="l"/>
            <a:r>
              <a:rPr lang="ru-RU" sz="2200" b="0" i="0" dirty="0">
                <a:effectLst/>
                <a:cs typeface="Times New Roman" panose="02020603050405020304" pitchFamily="18" charset="0"/>
              </a:rPr>
              <a:t>Для связи </a:t>
            </a:r>
            <a:r>
              <a:rPr lang="ru-RU" sz="2200" b="0" i="0" dirty="0" err="1">
                <a:effectLst/>
                <a:cs typeface="Times New Roman" panose="02020603050405020304" pitchFamily="18" charset="0"/>
              </a:rPr>
              <a:t>кубсат</a:t>
            </a:r>
            <a:r>
              <a:rPr lang="ru-RU" sz="2200" b="0" i="0" dirty="0">
                <a:effectLst/>
                <a:cs typeface="Times New Roman" panose="02020603050405020304" pitchFamily="18" charset="0"/>
              </a:rPr>
              <a:t> полагается на антенну, которая работает в VHF, UHF, L-, S-, C- или X-диапазонах.</a:t>
            </a:r>
          </a:p>
          <a:p>
            <a:endParaRPr lang="ru-R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3548D73-B745-4937-B8B0-44C32A4E5442}"/>
              </a:ext>
            </a:extLst>
          </p:cNvPr>
          <p:cNvSpPr txBox="1"/>
          <p:nvPr/>
        </p:nvSpPr>
        <p:spPr>
          <a:xfrm flipH="1">
            <a:off x="7174531" y="1484784"/>
            <a:ext cx="302433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FF0000"/>
                </a:solidFill>
              </a:rPr>
              <a:t>Внимание это просто инфа по строению, </a:t>
            </a:r>
            <a:r>
              <a:rPr lang="ru-RU" dirty="0" err="1">
                <a:solidFill>
                  <a:srgbClr val="FF0000"/>
                </a:solidFill>
              </a:rPr>
              <a:t>мб</a:t>
            </a:r>
            <a:r>
              <a:rPr lang="ru-RU" dirty="0">
                <a:solidFill>
                  <a:srgbClr val="FF0000"/>
                </a:solidFill>
              </a:rPr>
              <a:t> она не нужна. Ее тут много, поэтому это в пояснительную записку, а остальное сократить!!!!</a:t>
            </a:r>
          </a:p>
          <a:p>
            <a:r>
              <a:rPr lang="ru-RU" dirty="0">
                <a:solidFill>
                  <a:srgbClr val="FF0000"/>
                </a:solidFill>
              </a:rPr>
              <a:t>+ по картинке, вставь скрин 3д модели или схему чужую, что лучше</a:t>
            </a:r>
          </a:p>
        </p:txBody>
      </p:sp>
    </p:spTree>
    <p:extLst>
      <p:ext uri="{BB962C8B-B14F-4D97-AF65-F5344CB8AC3E}">
        <p14:creationId xmlns:p14="http://schemas.microsoft.com/office/powerpoint/2010/main" val="2069511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85921C70-3844-4835-84EF-0EF52B1F34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8276" y="928201"/>
            <a:ext cx="10585176" cy="1612673"/>
          </a:xfrm>
        </p:spPr>
        <p:txBody>
          <a:bodyPr/>
          <a:lstStyle/>
          <a:p>
            <a:r>
              <a:rPr lang="ru-RU" sz="2200" b="1" u="sng" dirty="0">
                <a:solidFill>
                  <a:srgbClr val="0070C0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</a:rPr>
              <a:t>Фрезерование</a:t>
            </a:r>
            <a:r>
              <a:rPr lang="ru-RU" sz="2200" dirty="0">
                <a:solidFill>
                  <a:srgbClr val="0070C0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</a:rPr>
              <a:t> - это механическая обработка резанием плоскостей, </a:t>
            </a:r>
            <a:r>
              <a:rPr lang="ru-RU" sz="2200" u="none" strike="noStrike" dirty="0">
                <a:solidFill>
                  <a:srgbClr val="0070C0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 tooltip="Паз (техника) (страница отсутствует)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пазов</a:t>
            </a:r>
            <a:r>
              <a:rPr lang="ru-RU" sz="2200" dirty="0">
                <a:solidFill>
                  <a:srgbClr val="0070C0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</a:rPr>
              <a:t>, при которой </a:t>
            </a:r>
            <a:r>
              <a:rPr lang="ru-RU" sz="2200" u="none" strike="noStrike" dirty="0">
                <a:solidFill>
                  <a:srgbClr val="0070C0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 tooltip="Фреза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фреза</a:t>
            </a:r>
            <a:r>
              <a:rPr lang="ru-RU" sz="2200" dirty="0">
                <a:solidFill>
                  <a:srgbClr val="0070C0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</a:rPr>
              <a:t> совершает вращательное движение, а обрабатываемая заготовка — поступательное.</a:t>
            </a:r>
            <a:endParaRPr lang="ru-RU" sz="2200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7E95DD5-3B56-4B44-83D5-5F1039579C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01064" y="2426545"/>
            <a:ext cx="7344816" cy="410437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000" dirty="0">
                <a:latin typeface="Helvetica" panose="020B0604020202020204" pitchFamily="34" charset="0"/>
                <a:cs typeface="Helvetica" panose="020B0604020202020204" pitchFamily="34" charset="0"/>
              </a:rPr>
              <a:t>Изготовление детали методом фрезеровки</a:t>
            </a:r>
          </a:p>
          <a:p>
            <a:r>
              <a:rPr lang="ru-RU" sz="2000" dirty="0">
                <a:effectLst/>
                <a:latin typeface="Helvetica" panose="020B0604020202020204" pitchFamily="34" charset="0"/>
                <a:ea typeface="Calibri" panose="020F0502020204030204" pitchFamily="34" charset="0"/>
              </a:rPr>
              <a:t>Изделие осторожно подводят со стороны поверхности, необходимой для обработки, к фрезеру, который в это время вращается.</a:t>
            </a:r>
            <a:endParaRPr lang="ru-RU" sz="2000" dirty="0">
              <a:latin typeface="Helvetica" panose="020B0604020202020204" pitchFamily="34" charset="0"/>
              <a:ea typeface="Calibri" panose="020F0502020204030204" pitchFamily="34" charset="0"/>
            </a:endParaRPr>
          </a:p>
          <a:p>
            <a:r>
              <a:rPr lang="ru-RU" sz="2000" dirty="0">
                <a:effectLst/>
                <a:latin typeface="Helvetica" panose="020B0604020202020204" pitchFamily="34" charset="0"/>
                <a:ea typeface="Calibri" panose="020F0502020204030204" pitchFamily="34" charset="0"/>
              </a:rPr>
              <a:t>Отведя стол, отключают шпиндель, чтобы он не вращался.</a:t>
            </a:r>
            <a:endParaRPr lang="ru-RU" sz="2000" dirty="0">
              <a:latin typeface="Helvetica" panose="020B0604020202020204" pitchFamily="34" charset="0"/>
              <a:ea typeface="Calibri" panose="020F0502020204030204" pitchFamily="34" charset="0"/>
            </a:endParaRPr>
          </a:p>
          <a:p>
            <a:r>
              <a:rPr lang="ru-RU" sz="2000" dirty="0">
                <a:effectLst/>
                <a:latin typeface="Helvetica" panose="020B0604020202020204" pitchFamily="34" charset="0"/>
                <a:ea typeface="Calibri" panose="020F0502020204030204" pitchFamily="34" charset="0"/>
              </a:rPr>
              <a:t>После этого нужно задать требуемую глубину прорезания.</a:t>
            </a:r>
            <a:endParaRPr lang="ru-RU" sz="2000" dirty="0">
              <a:latin typeface="Helvetica" panose="020B0604020202020204" pitchFamily="34" charset="0"/>
              <a:ea typeface="Calibri" panose="020F0502020204030204" pitchFamily="34" charset="0"/>
            </a:endParaRPr>
          </a:p>
          <a:p>
            <a:r>
              <a:rPr lang="ru-RU" sz="2000" dirty="0">
                <a:effectLst/>
                <a:latin typeface="Helvetica" panose="020B0604020202020204" pitchFamily="34" charset="0"/>
                <a:ea typeface="Calibri" panose="020F0502020204030204" pitchFamily="34" charset="0"/>
              </a:rPr>
              <a:t>Запускают шпиндель.</a:t>
            </a:r>
            <a:endParaRPr lang="ru-RU" sz="2000" dirty="0">
              <a:latin typeface="Helvetica" panose="020B0604020202020204" pitchFamily="34" charset="0"/>
              <a:ea typeface="Calibri" panose="020F0502020204030204" pitchFamily="34" charset="0"/>
            </a:endParaRPr>
          </a:p>
          <a:p>
            <a:r>
              <a:rPr lang="ru-RU" sz="2000" dirty="0">
                <a:effectLst/>
                <a:latin typeface="Helvetica" panose="020B0604020202020204" pitchFamily="34" charset="0"/>
                <a:ea typeface="Calibri" panose="020F0502020204030204" pitchFamily="34" charset="0"/>
              </a:rPr>
              <a:t>Изделие, расположенное на столе, вместе с ним подводят к стыковке с фрезой.</a:t>
            </a:r>
            <a:br>
              <a:rPr lang="ru-RU" sz="1900" dirty="0">
                <a:effectLst/>
                <a:latin typeface="Helvetica" panose="020B0604020202020204" pitchFamily="34" charset="0"/>
                <a:ea typeface="Calibri" panose="020F0502020204030204" pitchFamily="34" charset="0"/>
              </a:rPr>
            </a:br>
            <a:endParaRPr lang="ru-RU" sz="19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ru-RU" sz="1900" dirty="0"/>
          </a:p>
        </p:txBody>
      </p:sp>
      <p:pic>
        <p:nvPicPr>
          <p:cNvPr id="7" name="Picture 2" descr="ОСНОВНЫЕ ВИДЫ И СХЕМЫ ФРЕЗЕРОВАНИЯ. КЛАССИФИКАЦИЯ И КОНСТРУКЦИЯ ФРЕЗ |  ОБРАБОТКА МЕТАЛЛОВ">
            <a:extLst>
              <a:ext uri="{FF2B5EF4-FFF2-40B4-BE49-F238E27FC236}">
                <a16:creationId xmlns:a16="http://schemas.microsoft.com/office/drawing/2014/main" id="{7B147763-E745-4978-85C8-DED51A2878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05871" y="2169566"/>
            <a:ext cx="2734784" cy="4295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Заголовок 4">
            <a:extLst>
              <a:ext uri="{FF2B5EF4-FFF2-40B4-BE49-F238E27FC236}">
                <a16:creationId xmlns:a16="http://schemas.microsoft.com/office/drawing/2014/main" id="{32706863-846A-42FA-ABA8-81FA10C729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0" y="139832"/>
            <a:ext cx="9144001" cy="762000"/>
          </a:xfrm>
        </p:spPr>
        <p:txBody>
          <a:bodyPr>
            <a:normAutofit/>
          </a:bodyPr>
          <a:lstStyle/>
          <a:p>
            <a:r>
              <a:rPr lang="ru-RU" sz="4000" b="1" dirty="0">
                <a:effectLst>
                  <a:glow rad="63500">
                    <a:schemeClr val="tx1">
                      <a:lumMod val="9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Технологии производства деталей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9238603-7A0F-452A-AD75-1B5DE673BD36}"/>
              </a:ext>
            </a:extLst>
          </p:cNvPr>
          <p:cNvSpPr txBox="1"/>
          <p:nvPr/>
        </p:nvSpPr>
        <p:spPr>
          <a:xfrm>
            <a:off x="8038628" y="3782239"/>
            <a:ext cx="393415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accent5">
                    <a:lumMod val="75000"/>
                  </a:schemeClr>
                </a:solidFill>
              </a:rPr>
              <a:t>В записке опиши </a:t>
            </a:r>
            <a:r>
              <a:rPr lang="ru-RU" dirty="0" err="1">
                <a:solidFill>
                  <a:schemeClr val="accent5">
                    <a:lumMod val="75000"/>
                  </a:schemeClr>
                </a:solidFill>
              </a:rPr>
              <a:t>типо</a:t>
            </a:r>
            <a:r>
              <a:rPr lang="ru-RU" dirty="0">
                <a:solidFill>
                  <a:schemeClr val="accent5">
                    <a:lumMod val="75000"/>
                  </a:schemeClr>
                </a:solidFill>
              </a:rPr>
              <a:t> мы рассмотрели различные виды технологий для производства деталей с экономической точки и физических процессов (здесь только </a:t>
            </a:r>
            <a:r>
              <a:rPr lang="ru-RU" dirty="0" err="1">
                <a:solidFill>
                  <a:schemeClr val="accent5">
                    <a:lumMod val="75000"/>
                  </a:schemeClr>
                </a:solidFill>
              </a:rPr>
              <a:t>физ</a:t>
            </a:r>
            <a:r>
              <a:rPr lang="ru-RU" dirty="0">
                <a:solidFill>
                  <a:schemeClr val="accent5">
                    <a:lumMod val="75000"/>
                  </a:schemeClr>
                </a:solidFill>
              </a:rPr>
              <a:t> точка, </a:t>
            </a:r>
            <a:r>
              <a:rPr lang="ru-RU" dirty="0" err="1">
                <a:solidFill>
                  <a:schemeClr val="accent5">
                    <a:lumMod val="75000"/>
                  </a:schemeClr>
                </a:solidFill>
              </a:rPr>
              <a:t>тк</a:t>
            </a:r>
            <a:r>
              <a:rPr lang="ru-RU" dirty="0">
                <a:solidFill>
                  <a:schemeClr val="accent5">
                    <a:lumMod val="75000"/>
                  </a:schemeClr>
                </a:solidFill>
              </a:rPr>
              <a:t> экономика у Евы + </a:t>
            </a:r>
            <a:r>
              <a:rPr lang="ru-RU" dirty="0" err="1">
                <a:solidFill>
                  <a:schemeClr val="accent5">
                    <a:lumMod val="75000"/>
                  </a:schemeClr>
                </a:solidFill>
              </a:rPr>
              <a:t>изфайла</a:t>
            </a:r>
            <a:r>
              <a:rPr lang="ru-RU" dirty="0">
                <a:solidFill>
                  <a:schemeClr val="accent5">
                    <a:lumMod val="75000"/>
                  </a:schemeClr>
                </a:solidFill>
              </a:rPr>
              <a:t> моего инфу в </a:t>
            </a:r>
            <a:r>
              <a:rPr lang="ru-RU" dirty="0" err="1">
                <a:solidFill>
                  <a:schemeClr val="accent5">
                    <a:lumMod val="75000"/>
                  </a:schemeClr>
                </a:solidFill>
              </a:rPr>
              <a:t>пояснялку</a:t>
            </a:r>
            <a:r>
              <a:rPr lang="ru-RU" dirty="0">
                <a:solidFill>
                  <a:schemeClr val="accent5">
                    <a:lumMod val="75000"/>
                  </a:schemeClr>
                </a:solidFill>
              </a:rPr>
              <a:t>, но с сокращением + если будем богатыми на слайды, то го разделим</a:t>
            </a:r>
          </a:p>
        </p:txBody>
      </p:sp>
    </p:spTree>
    <p:extLst>
      <p:ext uri="{BB962C8B-B14F-4D97-AF65-F5344CB8AC3E}">
        <p14:creationId xmlns:p14="http://schemas.microsoft.com/office/powerpoint/2010/main" val="3870257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85921C70-3844-4835-84EF-0EF52B1F34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09836" y="840230"/>
            <a:ext cx="10369152" cy="1530715"/>
          </a:xfrm>
        </p:spPr>
        <p:txBody>
          <a:bodyPr/>
          <a:lstStyle/>
          <a:p>
            <a:r>
              <a:rPr lang="ru-RU" sz="2200" b="1" u="sng" dirty="0">
                <a:solidFill>
                  <a:srgbClr val="0088EE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Литье </a:t>
            </a:r>
            <a:r>
              <a:rPr lang="ru-RU" sz="2200" dirty="0">
                <a:solidFill>
                  <a:srgbClr val="0088EE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- Изготовление заготовки или изделия из жидкого материала заполнением им полости заданных форм и размеров с последующим затвердением.</a:t>
            </a:r>
            <a:endParaRPr lang="ru-RU" sz="2200" dirty="0">
              <a:solidFill>
                <a:srgbClr val="0088EE"/>
              </a:solidFill>
            </a:endParaRP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7E95DD5-3B56-4B44-83D5-5F1039579C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4902" y="2369931"/>
            <a:ext cx="5451558" cy="4044526"/>
          </a:xfrm>
        </p:spPr>
        <p:txBody>
          <a:bodyPr>
            <a:noAutofit/>
          </a:bodyPr>
          <a:lstStyle/>
          <a:p>
            <a:pPr marL="0" indent="0">
              <a:spcAft>
                <a:spcPts val="1875"/>
              </a:spcAft>
              <a:buNone/>
            </a:pPr>
            <a:r>
              <a:rPr lang="ru-RU" sz="2000" b="1" dirty="0">
                <a:effectLst/>
              </a:rPr>
              <a:t>Изготовлении деталей методом литья:</a:t>
            </a:r>
            <a:endParaRPr lang="ru-RU" sz="2000" dirty="0">
              <a:effectLst/>
            </a:endParaRPr>
          </a:p>
          <a:p>
            <a:pPr marL="342900" lvl="0" indent="-342900">
              <a:spcBef>
                <a:spcPts val="840"/>
              </a:spcBef>
              <a:spcAft>
                <a:spcPts val="840"/>
              </a:spcAft>
              <a:tabLst>
                <a:tab pos="457200" algn="l"/>
              </a:tabLst>
            </a:pPr>
            <a:r>
              <a:rPr lang="ru-RU" sz="2000" dirty="0">
                <a:effectLst/>
              </a:rPr>
              <a:t>Статический, при котором расплавленный металл заполняет закрепленную форму. При охлаждении застывает и вынимается. Получаются отливки простейшей конфигурации.</a:t>
            </a:r>
          </a:p>
          <a:p>
            <a:pPr marL="342900" lvl="0" indent="-342900">
              <a:spcBef>
                <a:spcPts val="840"/>
              </a:spcBef>
              <a:spcAft>
                <a:spcPts val="840"/>
              </a:spcAft>
              <a:tabLst>
                <a:tab pos="457200" algn="l"/>
              </a:tabLst>
            </a:pPr>
            <a:r>
              <a:rPr lang="ru-RU" sz="2000" dirty="0">
                <a:effectLst/>
              </a:rPr>
              <a:t>В металлические формы (кокиль);.</a:t>
            </a:r>
          </a:p>
          <a:p>
            <a:pPr marL="342900" lvl="0" indent="-342900">
              <a:spcBef>
                <a:spcPts val="840"/>
              </a:spcBef>
              <a:spcAft>
                <a:spcPts val="84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ru-RU" sz="2000" dirty="0">
                <a:effectLst/>
              </a:rPr>
              <a:t>Отливка под давлением,</a:t>
            </a:r>
          </a:p>
          <a:p>
            <a:pPr marL="342900" lvl="0" indent="-342900">
              <a:spcBef>
                <a:spcPts val="840"/>
              </a:spcBef>
              <a:spcAft>
                <a:spcPts val="84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ru-RU" sz="2000" dirty="0">
                <a:effectLst/>
              </a:rPr>
              <a:t>В оболочковые формы,</a:t>
            </a:r>
          </a:p>
          <a:p>
            <a:pPr marL="342900" lvl="0" indent="-342900">
              <a:spcBef>
                <a:spcPts val="840"/>
              </a:spcBef>
              <a:spcAft>
                <a:spcPts val="84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ru-RU" sz="2000" dirty="0">
                <a:effectLst/>
              </a:rPr>
              <a:t>В выплавляемые модели</a:t>
            </a:r>
            <a:br>
              <a:rPr lang="ru-RU" sz="2000" dirty="0">
                <a:effectLst/>
                <a:latin typeface="Helvetica" panose="020B0604020202020204" pitchFamily="34" charset="0"/>
                <a:ea typeface="Calibri" panose="020F0502020204030204" pitchFamily="34" charset="0"/>
              </a:rPr>
            </a:br>
            <a:endParaRPr lang="ru-RU" sz="20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ru-RU" sz="2000" dirty="0"/>
          </a:p>
        </p:txBody>
      </p:sp>
      <p:pic>
        <p:nvPicPr>
          <p:cNvPr id="5" name="Picture 6" descr="ОСНОВНЫЕ ЭТАПЫ ПРОИЗВОДСТВА ОТЛИВОК, Особенности конструирования отливок -  МАТЕРИАЛОВЕДЕНИЕ И ТЕХНОЛОГИЯ МАТЕРИАЛОВ">
            <a:extLst>
              <a:ext uri="{FF2B5EF4-FFF2-40B4-BE49-F238E27FC236}">
                <a16:creationId xmlns:a16="http://schemas.microsoft.com/office/drawing/2014/main" id="{EBEDA8F8-E18E-4B33-9427-D47F1B46FD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030516" y="2327335"/>
            <a:ext cx="4599051" cy="4209593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6" name="Заголовок 4">
            <a:extLst>
              <a:ext uri="{FF2B5EF4-FFF2-40B4-BE49-F238E27FC236}">
                <a16:creationId xmlns:a16="http://schemas.microsoft.com/office/drawing/2014/main" id="{8B87A26A-E3D5-4F95-A46D-0D57E9836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1" y="102639"/>
            <a:ext cx="9144001" cy="729344"/>
          </a:xfrm>
        </p:spPr>
        <p:txBody>
          <a:bodyPr>
            <a:normAutofit/>
          </a:bodyPr>
          <a:lstStyle/>
          <a:p>
            <a:r>
              <a:rPr lang="ru-RU" sz="4000" b="1" dirty="0">
                <a:effectLst>
                  <a:glow rad="63500">
                    <a:schemeClr val="tx1">
                      <a:lumMod val="9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Технологии производства деталей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C5998F-74F5-4103-9017-C9B31B238F36}"/>
              </a:ext>
            </a:extLst>
          </p:cNvPr>
          <p:cNvSpPr txBox="1"/>
          <p:nvPr/>
        </p:nvSpPr>
        <p:spPr>
          <a:xfrm>
            <a:off x="6403494" y="3829134"/>
            <a:ext cx="393415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accent5">
                    <a:lumMod val="75000"/>
                  </a:schemeClr>
                </a:solidFill>
              </a:rPr>
              <a:t>В записке опиши </a:t>
            </a:r>
            <a:r>
              <a:rPr lang="ru-RU" dirty="0" err="1">
                <a:solidFill>
                  <a:schemeClr val="accent5">
                    <a:lumMod val="75000"/>
                  </a:schemeClr>
                </a:solidFill>
              </a:rPr>
              <a:t>типо</a:t>
            </a:r>
            <a:r>
              <a:rPr lang="ru-RU" dirty="0">
                <a:solidFill>
                  <a:schemeClr val="accent5">
                    <a:lumMod val="75000"/>
                  </a:schemeClr>
                </a:solidFill>
              </a:rPr>
              <a:t> мы рассмотрели различные виды технологий для производства деталей с экономической точки и физических процессов (здесь только </a:t>
            </a:r>
            <a:r>
              <a:rPr lang="ru-RU" dirty="0" err="1">
                <a:solidFill>
                  <a:schemeClr val="accent5">
                    <a:lumMod val="75000"/>
                  </a:schemeClr>
                </a:solidFill>
              </a:rPr>
              <a:t>физ</a:t>
            </a:r>
            <a:r>
              <a:rPr lang="ru-RU" dirty="0">
                <a:solidFill>
                  <a:schemeClr val="accent5">
                    <a:lumMod val="75000"/>
                  </a:schemeClr>
                </a:solidFill>
              </a:rPr>
              <a:t> точка, </a:t>
            </a:r>
            <a:r>
              <a:rPr lang="ru-RU" dirty="0" err="1">
                <a:solidFill>
                  <a:schemeClr val="accent5">
                    <a:lumMod val="75000"/>
                  </a:schemeClr>
                </a:solidFill>
              </a:rPr>
              <a:t>тк</a:t>
            </a:r>
            <a:r>
              <a:rPr lang="ru-RU" dirty="0">
                <a:solidFill>
                  <a:schemeClr val="accent5">
                    <a:lumMod val="75000"/>
                  </a:schemeClr>
                </a:solidFill>
              </a:rPr>
              <a:t> экономика у Евы + </a:t>
            </a:r>
            <a:r>
              <a:rPr lang="ru-RU" dirty="0" err="1">
                <a:solidFill>
                  <a:schemeClr val="accent5">
                    <a:lumMod val="75000"/>
                  </a:schemeClr>
                </a:solidFill>
              </a:rPr>
              <a:t>изфайла</a:t>
            </a:r>
            <a:r>
              <a:rPr lang="ru-RU" dirty="0">
                <a:solidFill>
                  <a:schemeClr val="accent5">
                    <a:lumMod val="75000"/>
                  </a:schemeClr>
                </a:solidFill>
              </a:rPr>
              <a:t> моего инфу в </a:t>
            </a:r>
            <a:r>
              <a:rPr lang="ru-RU" dirty="0" err="1">
                <a:solidFill>
                  <a:schemeClr val="accent5">
                    <a:lumMod val="75000"/>
                  </a:schemeClr>
                </a:solidFill>
              </a:rPr>
              <a:t>пояснялку</a:t>
            </a:r>
            <a:r>
              <a:rPr lang="ru-RU" dirty="0">
                <a:solidFill>
                  <a:schemeClr val="accent5">
                    <a:lumMod val="75000"/>
                  </a:schemeClr>
                </a:solidFill>
              </a:rPr>
              <a:t>, но с сокращением + если будем богатыми на слайды, то го разделим</a:t>
            </a:r>
          </a:p>
        </p:txBody>
      </p:sp>
    </p:spTree>
    <p:extLst>
      <p:ext uri="{BB962C8B-B14F-4D97-AF65-F5344CB8AC3E}">
        <p14:creationId xmlns:p14="http://schemas.microsoft.com/office/powerpoint/2010/main" val="1486322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034FAD02-F23A-4788-B135-7C346AB4D1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764" y="116632"/>
            <a:ext cx="3596607" cy="783707"/>
          </a:xfrm>
        </p:spPr>
        <p:txBody>
          <a:bodyPr>
            <a:normAutofit/>
          </a:bodyPr>
          <a:lstStyle/>
          <a:p>
            <a:r>
              <a:rPr lang="ru-RU" sz="4000" b="1" dirty="0">
                <a:effectLst>
                  <a:glow rad="63500">
                    <a:schemeClr val="tx1">
                      <a:lumMod val="9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Индустрия 4.0</a:t>
            </a: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0AEF7223-FB6F-4161-B1DF-50A085FD2C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1764" y="980728"/>
            <a:ext cx="6840760" cy="5616624"/>
          </a:xfrm>
        </p:spPr>
        <p:txBody>
          <a:bodyPr>
            <a:normAutofit fontScale="85000" lnSpcReduction="10000"/>
          </a:bodyPr>
          <a:lstStyle/>
          <a:p>
            <a:r>
              <a:rPr lang="ru-RU" sz="22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Индустрия 4.0 – это рациональный, автоматизированный, современный подход к производству</a:t>
            </a:r>
            <a:r>
              <a:rPr lang="en-US" sz="22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22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 применением </a:t>
            </a:r>
            <a:r>
              <a:rPr lang="ru-RU" sz="2200" dirty="0" err="1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киберфизических</a:t>
            </a:r>
            <a:r>
              <a:rPr lang="ru-RU" sz="22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систем и автоматизации большинства производственных процессов.</a:t>
            </a:r>
          </a:p>
          <a:p>
            <a:endParaRPr lang="en-US" sz="220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ru-RU" sz="22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Принципы Индустрии 4.0</a:t>
            </a:r>
          </a:p>
          <a:p>
            <a:pPr indent="381000" algn="just"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1. </a:t>
            </a:r>
            <a:r>
              <a:rPr lang="ru-RU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Совместимость</a:t>
            </a:r>
            <a:r>
              <a:rPr lang="ru-RU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– все устройства и машины должны уметь общаться друг с другом на одном языке посредством интернета вещей, т.е. они должны быть совместимы.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381000" algn="just"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2. </a:t>
            </a:r>
            <a:r>
              <a:rPr lang="ru-RU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Прозрачность</a:t>
            </a:r>
            <a:r>
              <a:rPr lang="ru-RU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– создание цифровой копии продукта, сбор данных с микрочипов и датчиков посредством которых устройства общаются.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381000" algn="just"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3. </a:t>
            </a:r>
            <a:r>
              <a:rPr lang="ru-RU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Техническая поддержка</a:t>
            </a:r>
            <a:r>
              <a:rPr lang="ru-RU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– программное обеспечение производит сбор, анализ, систематизацию, визуализацию данных, полученных с датчиков, и помогает человеку принимать решение или принимает их в автоматическом режиме, тем самым высвобождая человеческие ресурсы.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381000" algn="just"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4. </a:t>
            </a:r>
            <a:r>
              <a:rPr lang="ru-RU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Децентрализация управленческих решений</a:t>
            </a:r>
            <a:r>
              <a:rPr lang="ru-RU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автоматизация различных решений системами, максимально полное </a:t>
            </a:r>
            <a:r>
              <a:rPr lang="ru-RU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человекозамещение</a:t>
            </a:r>
            <a:r>
              <a:rPr lang="ru-RU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  <p:pic>
        <p:nvPicPr>
          <p:cNvPr id="2052" name="Picture 4" descr="РЕВОЛЮЦИЯ В ДЕЙСТВИИ: ПЕРЕХОД К «ИНДУСТРИИ 4.0»">
            <a:extLst>
              <a:ext uri="{FF2B5EF4-FFF2-40B4-BE49-F238E27FC236}">
                <a16:creationId xmlns:a16="http://schemas.microsoft.com/office/drawing/2014/main" id="{8F7AD968-064E-408C-8447-1BB76D2064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8549" y="705788"/>
            <a:ext cx="4608512" cy="5446424"/>
          </a:xfrm>
          <a:prstGeom prst="rect">
            <a:avLst/>
          </a:prstGeom>
          <a:noFill/>
          <a:ln w="76200">
            <a:solidFill>
              <a:srgbClr val="0070C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5864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D877888-1A25-4B6F-B8F8-6E866CB8B3F2}"/>
              </a:ext>
            </a:extLst>
          </p:cNvPr>
          <p:cNvSpPr txBox="1"/>
          <p:nvPr/>
        </p:nvSpPr>
        <p:spPr>
          <a:xfrm>
            <a:off x="332556" y="1072278"/>
            <a:ext cx="5949506" cy="18687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dirty="0"/>
              <a:t>Проектирование</a:t>
            </a:r>
          </a:p>
          <a:p>
            <a:pPr marL="342900" lvl="0" indent="-3429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ru-RU" dirty="0">
                <a:cs typeface="Times New Roman" panose="02020603050405020304" pitchFamily="18" charset="0"/>
              </a:rPr>
              <a:t>Получение лицензии;</a:t>
            </a:r>
          </a:p>
          <a:p>
            <a:pPr marL="342900" lvl="0" indent="-3429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ru-RU" dirty="0">
                <a:cs typeface="Times New Roman" panose="02020603050405020304" pitchFamily="18" charset="0"/>
              </a:rPr>
              <a:t>Получение текста ГОСТ (положение РК-11-КТ);</a:t>
            </a:r>
          </a:p>
          <a:p>
            <a:pPr marL="342900" lvl="0" indent="-3429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ru-RU" dirty="0">
                <a:cs typeface="Times New Roman" panose="02020603050405020304" pitchFamily="18" charset="0"/>
              </a:rPr>
              <a:t>Выбор материалов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dirty="0">
                <a:cs typeface="Times New Roman" panose="02020603050405020304" pitchFamily="18" charset="0"/>
              </a:rPr>
              <a:t>Проектирование, расстановка всего в пределах 10 х 10 см (или больше, зависит от стандарта).</a:t>
            </a:r>
            <a:endParaRPr lang="ru-RU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1823DD9-769B-46C5-9CDA-8F29DAAEDA7E}"/>
              </a:ext>
            </a:extLst>
          </p:cNvPr>
          <p:cNvSpPr txBox="1"/>
          <p:nvPr/>
        </p:nvSpPr>
        <p:spPr>
          <a:xfrm>
            <a:off x="275786" y="3649174"/>
            <a:ext cx="2880320" cy="10012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Bef>
                <a:spcPts val="1200"/>
              </a:spcBef>
            </a:pPr>
            <a:r>
              <a:rPr lang="ru-RU" sz="2000" dirty="0">
                <a:latin typeface="+mj-lt"/>
              </a:rPr>
              <a:t>Производство</a:t>
            </a:r>
          </a:p>
          <a:p>
            <a:pPr marL="342900" lvl="0" indent="-3429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ru-RU" dirty="0">
                <a:latin typeface="+mj-lt"/>
                <a:cs typeface="Times New Roman" panose="02020603050405020304" pitchFamily="18" charset="0"/>
              </a:rPr>
              <a:t>Закупка частей </a:t>
            </a:r>
            <a:r>
              <a:rPr lang="ru-RU" dirty="0" err="1">
                <a:latin typeface="+mj-lt"/>
                <a:cs typeface="Times New Roman" panose="02020603050405020304" pitchFamily="18" charset="0"/>
              </a:rPr>
              <a:t>кубсата</a:t>
            </a:r>
            <a:endParaRPr lang="ru-RU" dirty="0">
              <a:latin typeface="+mj-lt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dirty="0">
                <a:latin typeface="+mj-lt"/>
                <a:cs typeface="Times New Roman" panose="02020603050405020304" pitchFamily="18" charset="0"/>
              </a:rPr>
              <a:t>Сборка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70C39A2-C985-40D6-BEA6-6884BA79507F}"/>
              </a:ext>
            </a:extLst>
          </p:cNvPr>
          <p:cNvSpPr txBox="1"/>
          <p:nvPr/>
        </p:nvSpPr>
        <p:spPr>
          <a:xfrm>
            <a:off x="3589385" y="3524379"/>
            <a:ext cx="2880320" cy="12975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Bef>
                <a:spcPts val="1200"/>
              </a:spcBef>
            </a:pPr>
            <a:r>
              <a:rPr lang="ru-RU" sz="2000" dirty="0">
                <a:latin typeface="+mj-lt"/>
              </a:rPr>
              <a:t>Тестирование</a:t>
            </a:r>
          </a:p>
          <a:p>
            <a:pPr marL="342900" lvl="0" indent="-3429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ru-RU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Проверка, подходит ли </a:t>
            </a:r>
            <a:r>
              <a:rPr lang="ru-RU" sz="18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кубсат</a:t>
            </a:r>
            <a:r>
              <a:rPr lang="ru-RU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под требования</a:t>
            </a:r>
          </a:p>
          <a:p>
            <a:pPr marL="342900" lvl="0" indent="-3429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ru-RU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Тестирование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6449704-1F03-4D96-BBA3-06E310C770F0}"/>
              </a:ext>
            </a:extLst>
          </p:cNvPr>
          <p:cNvSpPr txBox="1"/>
          <p:nvPr/>
        </p:nvSpPr>
        <p:spPr>
          <a:xfrm>
            <a:off x="686028" y="5339702"/>
            <a:ext cx="5242562" cy="10012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Bef>
                <a:spcPts val="1200"/>
              </a:spcBef>
            </a:pPr>
            <a:r>
              <a:rPr lang="ru-RU" sz="2000" dirty="0">
                <a:latin typeface="+mj-lt"/>
              </a:rPr>
              <a:t>Доработка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dirty="0">
                <a:latin typeface="+mj-lt"/>
                <a:cs typeface="Times New Roman" panose="02020603050405020304" pitchFamily="18" charset="0"/>
              </a:rPr>
              <a:t>Понятие, что не так. Переделывание и повтор всех предыдущих пунктов.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C4CFA35-9A78-40C5-951E-E4D594CA8C54}"/>
              </a:ext>
            </a:extLst>
          </p:cNvPr>
          <p:cNvSpPr txBox="1"/>
          <p:nvPr/>
        </p:nvSpPr>
        <p:spPr>
          <a:xfrm>
            <a:off x="6742482" y="1044873"/>
            <a:ext cx="3960438" cy="12975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Bef>
                <a:spcPts val="1200"/>
              </a:spcBef>
            </a:pPr>
            <a:r>
              <a:rPr lang="ru-RU" sz="2000" dirty="0"/>
              <a:t>Сертификация</a:t>
            </a:r>
          </a:p>
          <a:p>
            <a:pPr marL="800100" lvl="1" indent="-3429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ru-RU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Поиск центра сертификации</a:t>
            </a:r>
          </a:p>
          <a:p>
            <a:pPr marL="800100" lvl="1" indent="-3429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ru-RU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Сертификация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Доработка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EC4E2B4-F43F-4262-A27C-F7CA85EBBE06}"/>
              </a:ext>
            </a:extLst>
          </p:cNvPr>
          <p:cNvSpPr txBox="1"/>
          <p:nvPr/>
        </p:nvSpPr>
        <p:spPr>
          <a:xfrm>
            <a:off x="6649260" y="2712771"/>
            <a:ext cx="5649499" cy="24830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Bef>
                <a:spcPts val="1200"/>
              </a:spcBef>
            </a:pPr>
            <a:r>
              <a:rPr lang="ru-RU" sz="2000" dirty="0"/>
              <a:t>Запуск</a:t>
            </a:r>
          </a:p>
          <a:p>
            <a:pPr marL="800100" lvl="1" indent="-3429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ru-RU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Плата </a:t>
            </a:r>
            <a:r>
              <a:rPr lang="en-US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NASA</a:t>
            </a:r>
            <a:r>
              <a:rPr lang="ru-RU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Роскосмосу или другим за запуск</a:t>
            </a:r>
          </a:p>
          <a:p>
            <a:pPr marL="800100" lvl="1" indent="-3429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ru-RU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Тестирования компании-</a:t>
            </a:r>
            <a:r>
              <a:rPr lang="ru-RU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запускателя</a:t>
            </a:r>
            <a:endParaRPr lang="ru-RU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ru-RU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Доработка</a:t>
            </a:r>
          </a:p>
          <a:p>
            <a:pPr marL="800100" lvl="1" indent="-3429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ru-RU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Запуск ракеты носителя</a:t>
            </a:r>
          </a:p>
          <a:p>
            <a:pPr marL="800100" lvl="1" indent="-3429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ru-RU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Выпуск </a:t>
            </a:r>
            <a:r>
              <a:rPr lang="ru-RU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кубсата</a:t>
            </a:r>
            <a:r>
              <a:rPr lang="ru-RU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в космос</a:t>
            </a:r>
          </a:p>
          <a:p>
            <a:pPr marL="800100" lvl="1" indent="-3429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ru-RU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Активация систем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Полет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BAE6CDC-9DE1-45AA-A37A-612D52AA3212}"/>
              </a:ext>
            </a:extLst>
          </p:cNvPr>
          <p:cNvSpPr txBox="1"/>
          <p:nvPr/>
        </p:nvSpPr>
        <p:spPr>
          <a:xfrm>
            <a:off x="7111115" y="5550301"/>
            <a:ext cx="3544778" cy="10012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228600">
              <a:lnSpc>
                <a:spcPct val="107000"/>
              </a:lnSpc>
              <a:spcBef>
                <a:spcPts val="1200"/>
              </a:spcBef>
            </a:pPr>
            <a:r>
              <a:rPr lang="ru-RU" sz="2000" dirty="0"/>
              <a:t>Сгорание в атмосфере</a:t>
            </a:r>
          </a:p>
          <a:p>
            <a:pPr marL="800100" lvl="1" indent="-3429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ru-RU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Падение в атмосферу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Сгорание </a:t>
            </a:r>
          </a:p>
        </p:txBody>
      </p:sp>
      <p:sp>
        <p:nvSpPr>
          <p:cNvPr id="25" name="Стрелка: вниз 24">
            <a:extLst>
              <a:ext uri="{FF2B5EF4-FFF2-40B4-BE49-F238E27FC236}">
                <a16:creationId xmlns:a16="http://schemas.microsoft.com/office/drawing/2014/main" id="{B7F46CEB-D2EB-4130-9CA8-51FDD31E827F}"/>
              </a:ext>
            </a:extLst>
          </p:cNvPr>
          <p:cNvSpPr/>
          <p:nvPr/>
        </p:nvSpPr>
        <p:spPr>
          <a:xfrm>
            <a:off x="1525625" y="3123469"/>
            <a:ext cx="295514" cy="36129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Стрелка: вправо 25">
            <a:extLst>
              <a:ext uri="{FF2B5EF4-FFF2-40B4-BE49-F238E27FC236}">
                <a16:creationId xmlns:a16="http://schemas.microsoft.com/office/drawing/2014/main" id="{79669F80-857B-4619-B54C-DF6EE587D1B7}"/>
              </a:ext>
            </a:extLst>
          </p:cNvPr>
          <p:cNvSpPr/>
          <p:nvPr/>
        </p:nvSpPr>
        <p:spPr>
          <a:xfrm>
            <a:off x="3127289" y="4029163"/>
            <a:ext cx="360040" cy="2880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Стрелка: вниз 26">
            <a:extLst>
              <a:ext uri="{FF2B5EF4-FFF2-40B4-BE49-F238E27FC236}">
                <a16:creationId xmlns:a16="http://schemas.microsoft.com/office/drawing/2014/main" id="{80FDB5AC-5411-4C6D-850D-A476C9E861FA}"/>
              </a:ext>
            </a:extLst>
          </p:cNvPr>
          <p:cNvSpPr/>
          <p:nvPr/>
        </p:nvSpPr>
        <p:spPr>
          <a:xfrm>
            <a:off x="4798075" y="4899937"/>
            <a:ext cx="282807" cy="37171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8" name="Стрелка: вниз 27">
            <a:extLst>
              <a:ext uri="{FF2B5EF4-FFF2-40B4-BE49-F238E27FC236}">
                <a16:creationId xmlns:a16="http://schemas.microsoft.com/office/drawing/2014/main" id="{00DAAA67-6E57-4257-9762-FE7762FE3DA2}"/>
              </a:ext>
            </a:extLst>
          </p:cNvPr>
          <p:cNvSpPr/>
          <p:nvPr/>
        </p:nvSpPr>
        <p:spPr>
          <a:xfrm>
            <a:off x="3299600" y="6223642"/>
            <a:ext cx="375458" cy="46186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9" name="Стрелка: вниз 28">
            <a:extLst>
              <a:ext uri="{FF2B5EF4-FFF2-40B4-BE49-F238E27FC236}">
                <a16:creationId xmlns:a16="http://schemas.microsoft.com/office/drawing/2014/main" id="{03D32816-7E83-4085-8181-0399C02F2632}"/>
              </a:ext>
            </a:extLst>
          </p:cNvPr>
          <p:cNvSpPr/>
          <p:nvPr/>
        </p:nvSpPr>
        <p:spPr>
          <a:xfrm>
            <a:off x="8560453" y="396228"/>
            <a:ext cx="324497" cy="46599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0" name="Стрелка: вниз 29">
            <a:extLst>
              <a:ext uri="{FF2B5EF4-FFF2-40B4-BE49-F238E27FC236}">
                <a16:creationId xmlns:a16="http://schemas.microsoft.com/office/drawing/2014/main" id="{34918F9E-70E6-4C52-A2AC-D24544A12C39}"/>
              </a:ext>
            </a:extLst>
          </p:cNvPr>
          <p:cNvSpPr/>
          <p:nvPr/>
        </p:nvSpPr>
        <p:spPr>
          <a:xfrm>
            <a:off x="8480651" y="2455881"/>
            <a:ext cx="404299" cy="40138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2" name="Стрелка: вниз 31">
            <a:extLst>
              <a:ext uri="{FF2B5EF4-FFF2-40B4-BE49-F238E27FC236}">
                <a16:creationId xmlns:a16="http://schemas.microsoft.com/office/drawing/2014/main" id="{F7C61D2B-833F-4ED2-B07F-B5E4F20EC8CF}"/>
              </a:ext>
            </a:extLst>
          </p:cNvPr>
          <p:cNvSpPr/>
          <p:nvPr/>
        </p:nvSpPr>
        <p:spPr>
          <a:xfrm>
            <a:off x="8682800" y="4941169"/>
            <a:ext cx="401408" cy="51154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3" name="Прямая со стрелкой 2">
            <a:extLst>
              <a:ext uri="{FF2B5EF4-FFF2-40B4-BE49-F238E27FC236}">
                <a16:creationId xmlns:a16="http://schemas.microsoft.com/office/drawing/2014/main" id="{E866286D-A074-504E-B37B-21371D93D1A9}"/>
              </a:ext>
            </a:extLst>
          </p:cNvPr>
          <p:cNvCxnSpPr>
            <a:cxnSpLocks/>
          </p:cNvCxnSpPr>
          <p:nvPr/>
        </p:nvCxnSpPr>
        <p:spPr>
          <a:xfrm>
            <a:off x="6379639" y="1206440"/>
            <a:ext cx="0" cy="5168924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Заголовок 6">
            <a:extLst>
              <a:ext uri="{FF2B5EF4-FFF2-40B4-BE49-F238E27FC236}">
                <a16:creationId xmlns:a16="http://schemas.microsoft.com/office/drawing/2014/main" id="{E89EC74A-8968-4D3D-A7F6-238374924D2E}"/>
              </a:ext>
            </a:extLst>
          </p:cNvPr>
          <p:cNvSpPr txBox="1">
            <a:spLocks/>
          </p:cNvSpPr>
          <p:nvPr/>
        </p:nvSpPr>
        <p:spPr>
          <a:xfrm>
            <a:off x="349378" y="158824"/>
            <a:ext cx="6299882" cy="7310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300" b="1" dirty="0">
                <a:effectLst>
                  <a:glow rad="63500">
                    <a:schemeClr val="tx1">
                      <a:lumMod val="9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Жизненный</a:t>
            </a:r>
            <a:r>
              <a:rPr lang="ru-RU" sz="4000" b="1" dirty="0">
                <a:effectLst>
                  <a:glow rad="63500">
                    <a:schemeClr val="tx1">
                      <a:lumMod val="9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цикл кубсатов</a:t>
            </a:r>
          </a:p>
        </p:txBody>
      </p:sp>
    </p:spTree>
    <p:extLst>
      <p:ext uri="{BB962C8B-B14F-4D97-AF65-F5344CB8AC3E}">
        <p14:creationId xmlns:p14="http://schemas.microsoft.com/office/powerpoint/2010/main" val="375077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C496CE36-68CB-4DC1-B360-02127F3FB3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4352" y="2267712"/>
            <a:ext cx="3596605" cy="3838679"/>
          </a:xfrm>
        </p:spPr>
        <p:txBody>
          <a:bodyPr>
            <a:norm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2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Запускать не более 100 киловатт в час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2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Магнитная индукция не более 0.5 </a:t>
            </a:r>
            <a:r>
              <a:rPr lang="ru-RU" sz="21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гаус</a:t>
            </a:r>
            <a:r>
              <a:rPr lang="ru-RU" sz="2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от магнитного поля земли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2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Ограничению по весу</a:t>
            </a:r>
          </a:p>
          <a:p>
            <a:pPr>
              <a:lnSpc>
                <a:spcPct val="107000"/>
              </a:lnSpc>
              <a:spcAft>
                <a:spcPts val="600"/>
              </a:spcAft>
            </a:pPr>
            <a:r>
              <a:rPr lang="ru-RU" sz="2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Ограничение по центру.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17EDF35-6BFF-4584-8194-5F7FFB68FFE7}"/>
              </a:ext>
            </a:extLst>
          </p:cNvPr>
          <p:cNvSpPr txBox="1"/>
          <p:nvPr/>
        </p:nvSpPr>
        <p:spPr>
          <a:xfrm>
            <a:off x="659321" y="1256658"/>
            <a:ext cx="320129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dirty="0"/>
              <a:t>В общепринятых условиях эксплуатации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E542852-53D4-456A-AC72-A1D7AF723612}"/>
              </a:ext>
            </a:extLst>
          </p:cNvPr>
          <p:cNvSpPr txBox="1"/>
          <p:nvPr/>
        </p:nvSpPr>
        <p:spPr>
          <a:xfrm>
            <a:off x="4282992" y="1256658"/>
            <a:ext cx="2930817" cy="1231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В общепринятых условиях тестирования</a:t>
            </a:r>
            <a:r>
              <a:rPr lang="en-US" dirty="0"/>
              <a:t> </a:t>
            </a:r>
            <a:r>
              <a:rPr lang="ru-RU" dirty="0"/>
              <a:t>нельзя запустить плохой </a:t>
            </a:r>
            <a:r>
              <a:rPr lang="ru-RU" sz="2000" dirty="0"/>
              <a:t>аппарат</a:t>
            </a:r>
            <a:r>
              <a:rPr lang="ru-RU" dirty="0"/>
              <a:t> </a:t>
            </a:r>
          </a:p>
          <a:p>
            <a:endParaRPr lang="ru-RU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6A71BA7-7F77-4D46-B416-6362206798E8}"/>
              </a:ext>
            </a:extLst>
          </p:cNvPr>
          <p:cNvSpPr txBox="1"/>
          <p:nvPr/>
        </p:nvSpPr>
        <p:spPr>
          <a:xfrm>
            <a:off x="7372970" y="1102769"/>
            <a:ext cx="441655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dirty="0"/>
              <a:t>Материально-техническое оснащение на базе </a:t>
            </a:r>
            <a:r>
              <a:rPr lang="ru-RU" sz="2000" dirty="0" err="1"/>
              <a:t>Сколковского</a:t>
            </a:r>
            <a:r>
              <a:rPr lang="ru-RU" sz="2000" dirty="0"/>
              <a:t> Института Науки и Технологий</a:t>
            </a:r>
          </a:p>
        </p:txBody>
      </p:sp>
      <p:sp>
        <p:nvSpPr>
          <p:cNvPr id="12" name="Текст 5">
            <a:extLst>
              <a:ext uri="{FF2B5EF4-FFF2-40B4-BE49-F238E27FC236}">
                <a16:creationId xmlns:a16="http://schemas.microsoft.com/office/drawing/2014/main" id="{E5B95BD7-D715-484A-932D-60E91DE4C65E}"/>
              </a:ext>
            </a:extLst>
          </p:cNvPr>
          <p:cNvSpPr txBox="1">
            <a:spLocks/>
          </p:cNvSpPr>
          <p:nvPr/>
        </p:nvSpPr>
        <p:spPr>
          <a:xfrm>
            <a:off x="7423362" y="4922446"/>
            <a:ext cx="4434138" cy="4959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dirty="0"/>
              <a:t>Производство:</a:t>
            </a:r>
          </a:p>
        </p:txBody>
      </p:sp>
      <p:sp>
        <p:nvSpPr>
          <p:cNvPr id="13" name="Объект 6">
            <a:extLst>
              <a:ext uri="{FF2B5EF4-FFF2-40B4-BE49-F238E27FC236}">
                <a16:creationId xmlns:a16="http://schemas.microsoft.com/office/drawing/2014/main" id="{3A2D9642-E0A4-4468-9382-049636C4F8C5}"/>
              </a:ext>
            </a:extLst>
          </p:cNvPr>
          <p:cNvSpPr txBox="1">
            <a:spLocks/>
          </p:cNvSpPr>
          <p:nvPr/>
        </p:nvSpPr>
        <p:spPr>
          <a:xfrm>
            <a:off x="7766471" y="5418433"/>
            <a:ext cx="4416552" cy="394730"/>
          </a:xfrm>
          <a:prstGeom prst="rect">
            <a:avLst/>
          </a:prstGeom>
        </p:spPr>
        <p:txBody>
          <a:bodyPr/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dirty="0">
                <a:cs typeface="Calibri" panose="020F0502020204030204" pitchFamily="34" charset="0"/>
              </a:rPr>
              <a:t>Все хорошо</a:t>
            </a:r>
          </a:p>
        </p:txBody>
      </p:sp>
      <p:sp>
        <p:nvSpPr>
          <p:cNvPr id="14" name="Текст 7">
            <a:extLst>
              <a:ext uri="{FF2B5EF4-FFF2-40B4-BE49-F238E27FC236}">
                <a16:creationId xmlns:a16="http://schemas.microsoft.com/office/drawing/2014/main" id="{F50BB9DD-7A54-4E01-AD73-89E99457215D}"/>
              </a:ext>
            </a:extLst>
          </p:cNvPr>
          <p:cNvSpPr txBox="1">
            <a:spLocks/>
          </p:cNvSpPr>
          <p:nvPr/>
        </p:nvSpPr>
        <p:spPr>
          <a:xfrm>
            <a:off x="7380097" y="2330167"/>
            <a:ext cx="4416552" cy="519754"/>
          </a:xfrm>
          <a:prstGeom prst="rect">
            <a:avLst/>
          </a:prstGeom>
        </p:spPr>
        <p:txBody>
          <a:bodyPr/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dirty="0"/>
              <a:t>Тестирование:</a:t>
            </a:r>
          </a:p>
        </p:txBody>
      </p:sp>
      <p:sp>
        <p:nvSpPr>
          <p:cNvPr id="15" name="Объект 8">
            <a:extLst>
              <a:ext uri="{FF2B5EF4-FFF2-40B4-BE49-F238E27FC236}">
                <a16:creationId xmlns:a16="http://schemas.microsoft.com/office/drawing/2014/main" id="{6BF91323-EC24-47D7-A1AE-FB6BDAC45A51}"/>
              </a:ext>
            </a:extLst>
          </p:cNvPr>
          <p:cNvSpPr txBox="1">
            <a:spLocks/>
          </p:cNvSpPr>
          <p:nvPr/>
        </p:nvSpPr>
        <p:spPr>
          <a:xfrm>
            <a:off x="7766471" y="2771879"/>
            <a:ext cx="4416552" cy="1939652"/>
          </a:xfrm>
          <a:prstGeom prst="rect">
            <a:avLst/>
          </a:prstGeom>
        </p:spPr>
        <p:txBody>
          <a:bodyPr/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buFont typeface="Arial" pitchFamily="34" charset="0"/>
              <a:buNone/>
            </a:pPr>
            <a:r>
              <a:rPr lang="ru-RU" sz="1800" dirty="0">
                <a:ea typeface="Calibri" panose="020F0502020204030204" pitchFamily="34" charset="0"/>
                <a:cs typeface="Calibri" panose="020F0502020204030204" pitchFamily="34" charset="0"/>
              </a:rPr>
              <a:t>Отсутствует оборудование для:</a:t>
            </a:r>
          </a:p>
          <a:p>
            <a:pPr marL="34290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ru-RU" sz="1800" dirty="0">
                <a:ea typeface="Calibri" panose="020F0502020204030204" pitchFamily="34" charset="0"/>
                <a:cs typeface="Calibri" panose="020F0502020204030204" pitchFamily="34" charset="0"/>
              </a:rPr>
              <a:t>Тестирования в вакууме;</a:t>
            </a:r>
          </a:p>
          <a:p>
            <a:pPr marL="34290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ru-RU" sz="1800" dirty="0">
                <a:ea typeface="Calibri" panose="020F0502020204030204" pitchFamily="34" charset="0"/>
                <a:cs typeface="Calibri" panose="020F0502020204030204" pitchFamily="34" charset="0"/>
              </a:rPr>
              <a:t>Тестирования ударом (падением)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ru-RU" sz="1800" dirty="0">
                <a:ea typeface="Calibri" panose="020F0502020204030204" pitchFamily="34" charset="0"/>
                <a:cs typeface="Calibri" panose="020F0502020204030204" pitchFamily="34" charset="0"/>
              </a:rPr>
              <a:t>Тестирования магнитного поля</a:t>
            </a: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54DC519E-48F5-426D-92B5-4AB6F1E5B0D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0431" y="4981262"/>
            <a:ext cx="1625525" cy="1217031"/>
          </a:xfrm>
          <a:prstGeom prst="rect">
            <a:avLst/>
          </a:prstGeom>
        </p:spPr>
      </p:pic>
      <p:sp>
        <p:nvSpPr>
          <p:cNvPr id="17" name="Заголовок 6">
            <a:extLst>
              <a:ext uri="{FF2B5EF4-FFF2-40B4-BE49-F238E27FC236}">
                <a16:creationId xmlns:a16="http://schemas.microsoft.com/office/drawing/2014/main" id="{B4D845FE-5DD8-4BF2-899B-81ECB5FEBAD3}"/>
              </a:ext>
            </a:extLst>
          </p:cNvPr>
          <p:cNvSpPr txBox="1">
            <a:spLocks/>
          </p:cNvSpPr>
          <p:nvPr/>
        </p:nvSpPr>
        <p:spPr>
          <a:xfrm>
            <a:off x="837828" y="217881"/>
            <a:ext cx="3596607" cy="85571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effectLst>
                  <a:glow rad="63500">
                    <a:schemeClr val="tx1">
                      <a:lumMod val="9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Ограничения</a:t>
            </a:r>
          </a:p>
        </p:txBody>
      </p:sp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AA32037F-463A-4F7E-8A2A-56F75BFE3593}"/>
              </a:ext>
            </a:extLst>
          </p:cNvPr>
          <p:cNvCxnSpPr>
            <a:cxnSpLocks/>
          </p:cNvCxnSpPr>
          <p:nvPr/>
        </p:nvCxnSpPr>
        <p:spPr>
          <a:xfrm>
            <a:off x="4223024" y="1041146"/>
            <a:ext cx="0" cy="5157147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 стрелкой 18">
            <a:extLst>
              <a:ext uri="{FF2B5EF4-FFF2-40B4-BE49-F238E27FC236}">
                <a16:creationId xmlns:a16="http://schemas.microsoft.com/office/drawing/2014/main" id="{037A2FB2-8B08-4455-9671-63D9286F4DA4}"/>
              </a:ext>
            </a:extLst>
          </p:cNvPr>
          <p:cNvCxnSpPr>
            <a:cxnSpLocks/>
          </p:cNvCxnSpPr>
          <p:nvPr/>
        </p:nvCxnSpPr>
        <p:spPr>
          <a:xfrm>
            <a:off x="7285006" y="1034857"/>
            <a:ext cx="67159" cy="5071534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4090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Синий цифровой тоннель (16 x 9)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9411896_TF02895261" id="{ABF0F1CE-B0A9-4065-8E0A-DC0CE673693C}" vid="{4E944862-72B0-426B-A7C2-2EA47C0E298E}"/>
    </a:ext>
  </a:extLst>
</a:theme>
</file>

<file path=ppt/theme/theme2.xml><?xml version="1.0" encoding="utf-8"?>
<a:theme xmlns:a="http://schemas.openxmlformats.org/drawingml/2006/main" name="Тема Offic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Документ" ma:contentTypeID="0x010100F4FF3092D12AC943971D26435296FC95" ma:contentTypeVersion="9" ma:contentTypeDescription="Создание документа." ma:contentTypeScope="" ma:versionID="8e2bbf4e35dd4d9b2232d6394d5a2fff">
  <xsd:schema xmlns:xsd="http://www.w3.org/2001/XMLSchema" xmlns:xs="http://www.w3.org/2001/XMLSchema" xmlns:p="http://schemas.microsoft.com/office/2006/metadata/properties" xmlns:ns3="ca6607e2-083d-4042-af29-c7c032289ca2" xmlns:ns4="fceb37ad-7f37-4daf-93a6-a2c728b6986e" targetNamespace="http://schemas.microsoft.com/office/2006/metadata/properties" ma:root="true" ma:fieldsID="99e2ab59f6cb691133abeaa1e2abdc98" ns3:_="" ns4:_="">
    <xsd:import namespace="ca6607e2-083d-4042-af29-c7c032289ca2"/>
    <xsd:import namespace="fceb37ad-7f37-4daf-93a6-a2c728b6986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a6607e2-083d-4042-af29-c7c032289ca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ceb37ad-7f37-4daf-93a6-a2c728b6986e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Общий доступ с использованием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Совместно с подробностями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Хэш подсказки о совместном доступе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Тип контента"/>
        <xsd:element ref="dc:title" minOccurs="0" maxOccurs="1" ma:index="4" ma:displayName="Название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B05F93D-CECF-4255-81DD-358A4B53A0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a6607e2-083d-4042-af29-c7c032289ca2"/>
    <ds:schemaRef ds:uri="fceb37ad-7f37-4daf-93a6-a2c728b6986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0E41224-0370-4595-877C-23316CD80004}">
  <ds:schemaRefs>
    <ds:schemaRef ds:uri="http://schemas.microsoft.com/office/infopath/2007/PartnerControls"/>
    <ds:schemaRef ds:uri="http://purl.org/dc/dcmitype/"/>
    <ds:schemaRef ds:uri="http://purl.org/dc/elements/1.1/"/>
    <ds:schemaRef ds:uri="http://www.w3.org/XML/1998/namespace"/>
    <ds:schemaRef ds:uri="http://schemas.microsoft.com/office/2006/metadata/properties"/>
    <ds:schemaRef ds:uri="http://schemas.microsoft.com/office/2006/documentManagement/types"/>
    <ds:schemaRef ds:uri="ca6607e2-083d-4042-af29-c7c032289ca2"/>
    <ds:schemaRef ds:uri="http://schemas.openxmlformats.org/package/2006/metadata/core-properties"/>
    <ds:schemaRef ds:uri="fceb37ad-7f37-4daf-93a6-a2c728b6986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43C8B125-8A78-4D7B-AD30-BB08AA5B084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833</Words>
  <Application>Microsoft Office PowerPoint</Application>
  <PresentationFormat>Произвольный</PresentationFormat>
  <Paragraphs>114</Paragraphs>
  <Slides>14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21" baseType="lpstr">
      <vt:lpstr>Arial</vt:lpstr>
      <vt:lpstr>Calibri</vt:lpstr>
      <vt:lpstr>Corbel</vt:lpstr>
      <vt:lpstr>Helvetica</vt:lpstr>
      <vt:lpstr>Symbol</vt:lpstr>
      <vt:lpstr>Wingdings</vt:lpstr>
      <vt:lpstr>Синий цифровой тоннель (16 x 9)</vt:lpstr>
      <vt:lpstr>Skolkovo Junior Challenge. Промтех. Кубсаты.</vt:lpstr>
      <vt:lpstr>“Los Beatles” и распределение обязанностей</vt:lpstr>
      <vt:lpstr>Цель:</vt:lpstr>
      <vt:lpstr>Строение кубсата</vt:lpstr>
      <vt:lpstr>Технологии производства деталей</vt:lpstr>
      <vt:lpstr>Технологии производства деталей</vt:lpstr>
      <vt:lpstr>Индустрия 4.0</vt:lpstr>
      <vt:lpstr>Презентация PowerPoint</vt:lpstr>
      <vt:lpstr>Презентация PowerPoint</vt:lpstr>
      <vt:lpstr>Экономический расчет по выявленным ключевым характеристикам</vt:lpstr>
      <vt:lpstr>Презентация PowerPoint</vt:lpstr>
      <vt:lpstr>Презентация PowerPoint</vt:lpstr>
      <vt:lpstr>Презентация PowerPoint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2021-03-07T16:26:14Z</dcterms:created>
  <dcterms:modified xsi:type="dcterms:W3CDTF">2021-03-08T19:49:48Z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0x010100F4FF3092D12AC943971D26435296FC95</vt:lpwstr>
  </property>
</Properties>
</file>